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4"/>
    <p:sldMasterId id="2147483740" r:id="rId5"/>
  </p:sldMasterIdLst>
  <p:notesMasterIdLst>
    <p:notesMasterId r:id="rId43"/>
  </p:notesMasterIdLst>
  <p:handoutMasterIdLst>
    <p:handoutMasterId r:id="rId44"/>
  </p:handoutMasterIdLst>
  <p:sldIdLst>
    <p:sldId id="261" r:id="rId6"/>
    <p:sldId id="263" r:id="rId7"/>
    <p:sldId id="295" r:id="rId8"/>
    <p:sldId id="296" r:id="rId9"/>
    <p:sldId id="267" r:id="rId10"/>
    <p:sldId id="268" r:id="rId11"/>
    <p:sldId id="293" r:id="rId12"/>
    <p:sldId id="269" r:id="rId13"/>
    <p:sldId id="262" r:id="rId14"/>
    <p:sldId id="317" r:id="rId15"/>
    <p:sldId id="316" r:id="rId16"/>
    <p:sldId id="284" r:id="rId17"/>
    <p:sldId id="322" r:id="rId18"/>
    <p:sldId id="282" r:id="rId19"/>
    <p:sldId id="285" r:id="rId20"/>
    <p:sldId id="318" r:id="rId21"/>
    <p:sldId id="275" r:id="rId22"/>
    <p:sldId id="276" r:id="rId23"/>
    <p:sldId id="277" r:id="rId24"/>
    <p:sldId id="264" r:id="rId25"/>
    <p:sldId id="265" r:id="rId26"/>
    <p:sldId id="319" r:id="rId27"/>
    <p:sldId id="279" r:id="rId28"/>
    <p:sldId id="280" r:id="rId29"/>
    <p:sldId id="281" r:id="rId30"/>
    <p:sldId id="320" r:id="rId31"/>
    <p:sldId id="287" r:id="rId32"/>
    <p:sldId id="288" r:id="rId33"/>
    <p:sldId id="323" r:id="rId34"/>
    <p:sldId id="289" r:id="rId35"/>
    <p:sldId id="321" r:id="rId36"/>
    <p:sldId id="290" r:id="rId37"/>
    <p:sldId id="291" r:id="rId38"/>
    <p:sldId id="292" r:id="rId39"/>
    <p:sldId id="298" r:id="rId40"/>
    <p:sldId id="324" r:id="rId41"/>
    <p:sldId id="297" r:id="rId42"/>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323" autoAdjust="0"/>
    <p:restoredTop sz="94660"/>
  </p:normalViewPr>
  <p:slideViewPr>
    <p:cSldViewPr snapToGrid="0">
      <p:cViewPr varScale="1">
        <p:scale>
          <a:sx n="60" d="100"/>
          <a:sy n="60" d="100"/>
        </p:scale>
        <p:origin x="592" y="48"/>
      </p:cViewPr>
      <p:guideLst/>
    </p:cSldViewPr>
  </p:slideViewPr>
  <p:notesTextViewPr>
    <p:cViewPr>
      <p:scale>
        <a:sx n="1" d="1"/>
        <a:sy n="1" d="1"/>
      </p:scale>
      <p:origin x="0" y="0"/>
    </p:cViewPr>
  </p:notesTextViewPr>
  <p:notesViewPr>
    <p:cSldViewPr snapToGrid="0">
      <p:cViewPr varScale="1">
        <p:scale>
          <a:sx n="87" d="100"/>
          <a:sy n="87" d="100"/>
        </p:scale>
        <p:origin x="193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A8B7D99D-7882-4B52-AA5E-66A7A0CDC04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a:extLst>
              <a:ext uri="{FF2B5EF4-FFF2-40B4-BE49-F238E27FC236}">
                <a16:creationId xmlns:a16="http://schemas.microsoft.com/office/drawing/2014/main" id="{46201983-B2FA-4DE0-B1B5-19470F25F2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8FEE37F-18F2-40D1-9751-E6440D51F28E}" type="datetimeFigureOut">
              <a:rPr lang="fi-FI" smtClean="0"/>
              <a:t>3.7.2024</a:t>
            </a:fld>
            <a:endParaRPr lang="fi-FI"/>
          </a:p>
        </p:txBody>
      </p:sp>
      <p:sp>
        <p:nvSpPr>
          <p:cNvPr id="4" name="Alatunnisteen paikkamerkki 3">
            <a:extLst>
              <a:ext uri="{FF2B5EF4-FFF2-40B4-BE49-F238E27FC236}">
                <a16:creationId xmlns:a16="http://schemas.microsoft.com/office/drawing/2014/main" id="{CAD34D0C-EC0C-4643-8161-25F9D45838F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a:extLst>
              <a:ext uri="{FF2B5EF4-FFF2-40B4-BE49-F238E27FC236}">
                <a16:creationId xmlns:a16="http://schemas.microsoft.com/office/drawing/2014/main" id="{8AF21C26-0C91-43D3-A047-E7D42BC38D4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ABBC3C4-94EA-405C-99D4-DB139E7C957A}" type="slidenum">
              <a:rPr lang="fi-FI" smtClean="0"/>
              <a:t>‹#›</a:t>
            </a:fld>
            <a:endParaRPr lang="fi-FI"/>
          </a:p>
        </p:txBody>
      </p:sp>
    </p:spTree>
    <p:extLst>
      <p:ext uri="{BB962C8B-B14F-4D97-AF65-F5344CB8AC3E}">
        <p14:creationId xmlns:p14="http://schemas.microsoft.com/office/powerpoint/2010/main" val="27641214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3A1F12-C6FA-41D3-A13D-A51F8EBA4EE9}" type="datetimeFigureOut">
              <a:rPr lang="fi-FI" smtClean="0"/>
              <a:t>3.7.2024</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0A22E8-F079-4AB5-9F16-3160790DAEDC}" type="slidenum">
              <a:rPr lang="fi-FI" smtClean="0"/>
              <a:t>‹#›</a:t>
            </a:fld>
            <a:endParaRPr lang="fi-FI"/>
          </a:p>
        </p:txBody>
      </p:sp>
    </p:spTree>
    <p:extLst>
      <p:ext uri="{BB962C8B-B14F-4D97-AF65-F5344CB8AC3E}">
        <p14:creationId xmlns:p14="http://schemas.microsoft.com/office/powerpoint/2010/main" val="1821432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3077BE-CA58-4118-BC0F-D64BF286C795}"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15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Lähde: UNHCR 2020</a:t>
            </a:r>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9B3CE4-6608-4958-B904-2C4F3A090DF3}"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30295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 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Kuvan paikkamerkki 7">
            <a:extLst>
              <a:ext uri="{FF2B5EF4-FFF2-40B4-BE49-F238E27FC236}">
                <a16:creationId xmlns:a16="http://schemas.microsoft.com/office/drawing/2014/main" id="{0EEB4BE1-5A9E-4F47-8845-E5B55A5D5E13}"/>
              </a:ext>
            </a:extLst>
          </p:cNvPr>
          <p:cNvSpPr>
            <a:spLocks noGrp="1"/>
          </p:cNvSpPr>
          <p:nvPr>
            <p:ph type="pic" sz="quarter" idx="10"/>
          </p:nvPr>
        </p:nvSpPr>
        <p:spPr>
          <a:xfrm>
            <a:off x="0" y="0"/>
            <a:ext cx="12192000" cy="6858000"/>
          </a:xfrm>
          <a:prstGeom prst="rect">
            <a:avLst/>
          </a:prstGeom>
        </p:spPr>
        <p:txBody>
          <a:bodyPr/>
          <a:lstStyle/>
          <a:p>
            <a:r>
              <a:rPr lang="sv-SE"/>
              <a:t>Klicka på ikonen för att lägga till en bild</a:t>
            </a:r>
            <a:endParaRPr lang="fi-FI" dirty="0"/>
          </a:p>
        </p:txBody>
      </p:sp>
      <p:sp>
        <p:nvSpPr>
          <p:cNvPr id="2" name="Otsikko 1">
            <a:extLst>
              <a:ext uri="{FF2B5EF4-FFF2-40B4-BE49-F238E27FC236}">
                <a16:creationId xmlns:a16="http://schemas.microsoft.com/office/drawing/2014/main" id="{BF8EDEA5-BFC1-4964-B605-99C04857C46A}"/>
              </a:ext>
            </a:extLst>
          </p:cNvPr>
          <p:cNvSpPr>
            <a:spLocks noGrp="1"/>
          </p:cNvSpPr>
          <p:nvPr>
            <p:ph type="ctrTitle" hasCustomPrompt="1"/>
          </p:nvPr>
        </p:nvSpPr>
        <p:spPr>
          <a:xfrm>
            <a:off x="1524000" y="1122363"/>
            <a:ext cx="9144000" cy="2387600"/>
          </a:xfrm>
          <a:prstGeom prst="rect">
            <a:avLst/>
          </a:prstGeom>
        </p:spPr>
        <p:txBody>
          <a:bodyPr anchor="b"/>
          <a:lstStyle>
            <a:lvl1pPr algn="l">
              <a:defRPr sz="4800" b="1">
                <a:solidFill>
                  <a:schemeClr val="bg1"/>
                </a:solidFill>
              </a:defRPr>
            </a:lvl1pPr>
          </a:lstStyle>
          <a:p>
            <a:r>
              <a:rPr lang="fi-FI" dirty="0"/>
              <a:t>MUOKKAA OTS. PERUSTYYL. NAPSAUTT.</a:t>
            </a:r>
          </a:p>
        </p:txBody>
      </p:sp>
      <p:sp>
        <p:nvSpPr>
          <p:cNvPr id="3" name="Alaotsikko 2">
            <a:extLst>
              <a:ext uri="{FF2B5EF4-FFF2-40B4-BE49-F238E27FC236}">
                <a16:creationId xmlns:a16="http://schemas.microsoft.com/office/drawing/2014/main" id="{1D6D23E6-C0DB-45D5-95C1-6948AC4D3459}"/>
              </a:ext>
            </a:extLst>
          </p:cNvPr>
          <p:cNvSpPr>
            <a:spLocks noGrp="1"/>
          </p:cNvSpPr>
          <p:nvPr>
            <p:ph type="subTitle" idx="1"/>
          </p:nvPr>
        </p:nvSpPr>
        <p:spPr>
          <a:xfrm>
            <a:off x="1524000" y="3822958"/>
            <a:ext cx="9144000" cy="95910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fi-FI" dirty="0"/>
          </a:p>
        </p:txBody>
      </p:sp>
      <p:cxnSp>
        <p:nvCxnSpPr>
          <p:cNvPr id="9" name="Suora yhdysviiva 8">
            <a:extLst>
              <a:ext uri="{FF2B5EF4-FFF2-40B4-BE49-F238E27FC236}">
                <a16:creationId xmlns:a16="http://schemas.microsoft.com/office/drawing/2014/main" id="{03FDA4BD-9E6C-41F2-A5AE-A9C2941F7A62}"/>
              </a:ext>
            </a:extLst>
          </p:cNvPr>
          <p:cNvCxnSpPr>
            <a:cxnSpLocks/>
          </p:cNvCxnSpPr>
          <p:nvPr userDrawn="1"/>
        </p:nvCxnSpPr>
        <p:spPr>
          <a:xfrm>
            <a:off x="1524000" y="3682313"/>
            <a:ext cx="94776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Kuva 5">
            <a:extLst>
              <a:ext uri="{FF2B5EF4-FFF2-40B4-BE49-F238E27FC236}">
                <a16:creationId xmlns:a16="http://schemas.microsoft.com/office/drawing/2014/main" id="{94C5CCA4-96C4-4246-B295-3BEBF7BF971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172135" y="5987116"/>
            <a:ext cx="3019865" cy="870884"/>
          </a:xfrm>
          <a:prstGeom prst="rect">
            <a:avLst/>
          </a:prstGeom>
        </p:spPr>
      </p:pic>
    </p:spTree>
    <p:extLst>
      <p:ext uri="{BB962C8B-B14F-4D97-AF65-F5344CB8AC3E}">
        <p14:creationId xmlns:p14="http://schemas.microsoft.com/office/powerpoint/2010/main" val="1955718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dia 3">
    <p:bg>
      <p:bgPr>
        <a:solidFill>
          <a:schemeClr val="bg1"/>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ADC5042A-4526-494D-B783-9714374AB7CD}"/>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a:ext>
            </a:extLst>
          </a:blip>
          <a:srcRect r="-156"/>
          <a:stretch/>
        </p:blipFill>
        <p:spPr>
          <a:xfrm>
            <a:off x="0" y="0"/>
            <a:ext cx="12192000" cy="3800474"/>
          </a:xfrm>
          <a:prstGeom prst="rect">
            <a:avLst/>
          </a:prstGeom>
        </p:spPr>
      </p:pic>
      <p:sp>
        <p:nvSpPr>
          <p:cNvPr id="3" name="Kuvan paikkamerkki 2">
            <a:extLst>
              <a:ext uri="{FF2B5EF4-FFF2-40B4-BE49-F238E27FC236}">
                <a16:creationId xmlns:a16="http://schemas.microsoft.com/office/drawing/2014/main" id="{6C2655C5-231A-4B37-996A-3D71C5F231F3}"/>
              </a:ext>
            </a:extLst>
          </p:cNvPr>
          <p:cNvSpPr>
            <a:spLocks noGrp="1"/>
          </p:cNvSpPr>
          <p:nvPr>
            <p:ph type="pic" sz="quarter" idx="10"/>
          </p:nvPr>
        </p:nvSpPr>
        <p:spPr>
          <a:xfrm>
            <a:off x="0" y="0"/>
            <a:ext cx="12192000" cy="3800475"/>
          </a:xfrm>
        </p:spPr>
        <p:txBody>
          <a:bodyPr/>
          <a:lstStyle/>
          <a:p>
            <a:r>
              <a:rPr lang="sv-SE"/>
              <a:t>Klicka på ikonen för att lägga till en bild</a:t>
            </a:r>
            <a:endParaRPr lang="fi-FI"/>
          </a:p>
        </p:txBody>
      </p:sp>
      <p:sp>
        <p:nvSpPr>
          <p:cNvPr id="7" name="Tekstin paikkamerkki 6">
            <a:extLst>
              <a:ext uri="{FF2B5EF4-FFF2-40B4-BE49-F238E27FC236}">
                <a16:creationId xmlns:a16="http://schemas.microsoft.com/office/drawing/2014/main" id="{93C54752-43DE-4FA6-BF20-DDB570B32DC0}"/>
              </a:ext>
            </a:extLst>
          </p:cNvPr>
          <p:cNvSpPr>
            <a:spLocks noGrp="1"/>
          </p:cNvSpPr>
          <p:nvPr>
            <p:ph type="body" sz="quarter" idx="11"/>
          </p:nvPr>
        </p:nvSpPr>
        <p:spPr>
          <a:xfrm>
            <a:off x="1733548" y="5421929"/>
            <a:ext cx="8724899" cy="660686"/>
          </a:xfrm>
        </p:spPr>
        <p:txBody>
          <a:bodyPr/>
          <a:lstStyle/>
          <a:p>
            <a:pPr lvl="0"/>
            <a:r>
              <a:rPr lang="sv-SE"/>
              <a:t>Klicka här för att ändra format på bakgrundstexten</a:t>
            </a:r>
          </a:p>
        </p:txBody>
      </p:sp>
      <p:sp>
        <p:nvSpPr>
          <p:cNvPr id="8" name="Otsikko 7">
            <a:extLst>
              <a:ext uri="{FF2B5EF4-FFF2-40B4-BE49-F238E27FC236}">
                <a16:creationId xmlns:a16="http://schemas.microsoft.com/office/drawing/2014/main" id="{7DBDAD97-44AA-4E3F-990F-ED9F3EC32C18}"/>
              </a:ext>
            </a:extLst>
          </p:cNvPr>
          <p:cNvSpPr>
            <a:spLocks noGrp="1"/>
          </p:cNvSpPr>
          <p:nvPr>
            <p:ph type="title" hasCustomPrompt="1"/>
          </p:nvPr>
        </p:nvSpPr>
        <p:spPr>
          <a:xfrm>
            <a:off x="438148" y="3991091"/>
            <a:ext cx="11315701" cy="1154624"/>
          </a:xfrm>
        </p:spPr>
        <p:txBody>
          <a:bodyPr/>
          <a:lstStyle>
            <a:lvl1pPr algn="ctr">
              <a:defRPr sz="4000"/>
            </a:lvl1pPr>
          </a:lstStyle>
          <a:p>
            <a:r>
              <a:rPr lang="fi-FI" dirty="0"/>
              <a:t>MUOKKAA OTS. PERUSTYYL. NAPSAUTT.</a:t>
            </a:r>
          </a:p>
        </p:txBody>
      </p:sp>
      <p:pic>
        <p:nvPicPr>
          <p:cNvPr id="9" name="Kuva 8">
            <a:extLst>
              <a:ext uri="{FF2B5EF4-FFF2-40B4-BE49-F238E27FC236}">
                <a16:creationId xmlns:a16="http://schemas.microsoft.com/office/drawing/2014/main" id="{A4A9996C-EB99-4433-8B9D-C3A4B882179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3334155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 ja teksti 1">
    <p:bg>
      <p:bgPr>
        <a:solidFill>
          <a:schemeClr val="bg1"/>
        </a:solidFill>
        <a:effectLst/>
      </p:bgPr>
    </p:bg>
    <p:spTree>
      <p:nvGrpSpPr>
        <p:cNvPr id="1" name=""/>
        <p:cNvGrpSpPr/>
        <p:nvPr/>
      </p:nvGrpSpPr>
      <p:grpSpPr>
        <a:xfrm>
          <a:off x="0" y="0"/>
          <a:ext cx="0" cy="0"/>
          <a:chOff x="0" y="0"/>
          <a:chExt cx="0" cy="0"/>
        </a:xfrm>
      </p:grpSpPr>
      <p:pic>
        <p:nvPicPr>
          <p:cNvPr id="5" name="Kuva 4" descr="Kuva, joka sisältää kohteen henkilö, ulko, rakennus, seisominen&#10;&#10;Kuvaus luotu, erittäin korkea luotettavuus">
            <a:extLst>
              <a:ext uri="{FF2B5EF4-FFF2-40B4-BE49-F238E27FC236}">
                <a16:creationId xmlns:a16="http://schemas.microsoft.com/office/drawing/2014/main" id="{ADC5042A-4526-494D-B783-9714374AB7C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329515"/>
            <a:ext cx="12192000" cy="3758515"/>
          </a:xfrm>
          <a:prstGeom prst="rect">
            <a:avLst/>
          </a:prstGeom>
        </p:spPr>
      </p:pic>
      <p:sp>
        <p:nvSpPr>
          <p:cNvPr id="3" name="Kuvan paikkamerkki 2">
            <a:extLst>
              <a:ext uri="{FF2B5EF4-FFF2-40B4-BE49-F238E27FC236}">
                <a16:creationId xmlns:a16="http://schemas.microsoft.com/office/drawing/2014/main" id="{6C2655C5-231A-4B37-996A-3D71C5F231F3}"/>
              </a:ext>
            </a:extLst>
          </p:cNvPr>
          <p:cNvSpPr>
            <a:spLocks noGrp="1"/>
          </p:cNvSpPr>
          <p:nvPr>
            <p:ph type="pic" sz="quarter" idx="10"/>
          </p:nvPr>
        </p:nvSpPr>
        <p:spPr>
          <a:xfrm>
            <a:off x="0" y="-329515"/>
            <a:ext cx="12192000" cy="3800475"/>
          </a:xfrm>
        </p:spPr>
        <p:txBody>
          <a:bodyPr/>
          <a:lstStyle/>
          <a:p>
            <a:r>
              <a:rPr lang="sv-SE"/>
              <a:t>Klicka på ikonen för att lägga till en bild</a:t>
            </a:r>
            <a:endParaRPr lang="fi-FI"/>
          </a:p>
        </p:txBody>
      </p:sp>
      <p:sp>
        <p:nvSpPr>
          <p:cNvPr id="7" name="Tekstin paikkamerkki 6">
            <a:extLst>
              <a:ext uri="{FF2B5EF4-FFF2-40B4-BE49-F238E27FC236}">
                <a16:creationId xmlns:a16="http://schemas.microsoft.com/office/drawing/2014/main" id="{93C54752-43DE-4FA6-BF20-DDB570B32DC0}"/>
              </a:ext>
            </a:extLst>
          </p:cNvPr>
          <p:cNvSpPr>
            <a:spLocks noGrp="1"/>
          </p:cNvSpPr>
          <p:nvPr>
            <p:ph type="body" sz="quarter" idx="11"/>
          </p:nvPr>
        </p:nvSpPr>
        <p:spPr>
          <a:xfrm>
            <a:off x="5380792" y="3665618"/>
            <a:ext cx="6569075" cy="2037757"/>
          </a:xfrm>
        </p:spPr>
        <p:txBody>
          <a:bodyPr/>
          <a:lstStyle/>
          <a:p>
            <a:pPr lvl="0"/>
            <a:r>
              <a:rPr lang="sv-SE"/>
              <a:t>Klicka här för att ändra format på bakgrundstexten</a:t>
            </a:r>
          </a:p>
        </p:txBody>
      </p:sp>
      <p:sp>
        <p:nvSpPr>
          <p:cNvPr id="8" name="Otsikko 7">
            <a:extLst>
              <a:ext uri="{FF2B5EF4-FFF2-40B4-BE49-F238E27FC236}">
                <a16:creationId xmlns:a16="http://schemas.microsoft.com/office/drawing/2014/main" id="{7DBDAD97-44AA-4E3F-990F-ED9F3EC32C18}"/>
              </a:ext>
            </a:extLst>
          </p:cNvPr>
          <p:cNvSpPr>
            <a:spLocks noGrp="1"/>
          </p:cNvSpPr>
          <p:nvPr>
            <p:ph type="title" hasCustomPrompt="1"/>
          </p:nvPr>
        </p:nvSpPr>
        <p:spPr>
          <a:xfrm>
            <a:off x="242133" y="3665618"/>
            <a:ext cx="4674326" cy="2351949"/>
          </a:xfrm>
        </p:spPr>
        <p:txBody>
          <a:bodyPr/>
          <a:lstStyle>
            <a:lvl1pPr>
              <a:defRPr sz="4400"/>
            </a:lvl1pPr>
          </a:lstStyle>
          <a:p>
            <a:r>
              <a:rPr lang="fi-FI" dirty="0"/>
              <a:t>MUOKKAA OTS. PERUSTYYL. NAPSAUTT.</a:t>
            </a:r>
          </a:p>
        </p:txBody>
      </p:sp>
      <p:pic>
        <p:nvPicPr>
          <p:cNvPr id="9" name="Kuva 8">
            <a:extLst>
              <a:ext uri="{FF2B5EF4-FFF2-40B4-BE49-F238E27FC236}">
                <a16:creationId xmlns:a16="http://schemas.microsoft.com/office/drawing/2014/main" id="{A4A9996C-EB99-4433-8B9D-C3A4B882179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539758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tsikko ja teksti 4">
    <p:bg>
      <p:bgPr>
        <a:solidFill>
          <a:schemeClr val="bg1"/>
        </a:solidFill>
        <a:effectLst/>
      </p:bgPr>
    </p:bg>
    <p:spTree>
      <p:nvGrpSpPr>
        <p:cNvPr id="1" name=""/>
        <p:cNvGrpSpPr/>
        <p:nvPr/>
      </p:nvGrpSpPr>
      <p:grpSpPr>
        <a:xfrm>
          <a:off x="0" y="0"/>
          <a:ext cx="0" cy="0"/>
          <a:chOff x="0" y="0"/>
          <a:chExt cx="0" cy="0"/>
        </a:xfrm>
      </p:grpSpPr>
      <p:sp>
        <p:nvSpPr>
          <p:cNvPr id="17" name="Kuvan paikkamerkki 16">
            <a:extLst>
              <a:ext uri="{FF2B5EF4-FFF2-40B4-BE49-F238E27FC236}">
                <a16:creationId xmlns:a16="http://schemas.microsoft.com/office/drawing/2014/main" id="{6BC1D111-A755-47F7-9C33-C17A7DB8610D}"/>
              </a:ext>
            </a:extLst>
          </p:cNvPr>
          <p:cNvSpPr>
            <a:spLocks noGrp="1"/>
          </p:cNvSpPr>
          <p:nvPr>
            <p:ph type="pic" sz="quarter" idx="17"/>
          </p:nvPr>
        </p:nvSpPr>
        <p:spPr>
          <a:xfrm>
            <a:off x="0" y="0"/>
            <a:ext cx="6096000" cy="6858000"/>
          </a:xfrm>
        </p:spPr>
        <p:txBody>
          <a:bodyPr/>
          <a:lstStyle/>
          <a:p>
            <a:r>
              <a:rPr lang="sv-SE"/>
              <a:t>Klicka på ikonen för att lägga till en bild</a:t>
            </a:r>
            <a:endParaRPr lang="fi-FI" dirty="0"/>
          </a:p>
        </p:txBody>
      </p:sp>
      <p:cxnSp>
        <p:nvCxnSpPr>
          <p:cNvPr id="7" name="Suora yhdysviiva 6">
            <a:extLst>
              <a:ext uri="{FF2B5EF4-FFF2-40B4-BE49-F238E27FC236}">
                <a16:creationId xmlns:a16="http://schemas.microsoft.com/office/drawing/2014/main" id="{1645B9ED-F38A-475A-9DE5-ADC4E2CA4772}"/>
              </a:ext>
            </a:extLst>
          </p:cNvPr>
          <p:cNvCxnSpPr>
            <a:cxnSpLocks/>
          </p:cNvCxnSpPr>
          <p:nvPr userDrawn="1"/>
        </p:nvCxnSpPr>
        <p:spPr>
          <a:xfrm>
            <a:off x="6787570" y="1606378"/>
            <a:ext cx="94776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kstin paikkamerkki 5">
            <a:extLst>
              <a:ext uri="{FF2B5EF4-FFF2-40B4-BE49-F238E27FC236}">
                <a16:creationId xmlns:a16="http://schemas.microsoft.com/office/drawing/2014/main" id="{2006DD2C-7C48-4825-BF10-6CCCFD8ACC86}"/>
              </a:ext>
            </a:extLst>
          </p:cNvPr>
          <p:cNvSpPr>
            <a:spLocks noGrp="1"/>
          </p:cNvSpPr>
          <p:nvPr>
            <p:ph type="body" sz="quarter" idx="14"/>
          </p:nvPr>
        </p:nvSpPr>
        <p:spPr>
          <a:xfrm>
            <a:off x="6788150" y="696913"/>
            <a:ext cx="3932238" cy="774700"/>
          </a:xfrm>
        </p:spPr>
        <p:txBody>
          <a:bodyPr>
            <a:noAutofit/>
          </a:bodyPr>
          <a:lstStyle>
            <a:lvl1pPr>
              <a:defRPr sz="2400" b="1">
                <a:latin typeface="+mn-lt"/>
              </a:defRPr>
            </a:lvl1pPr>
            <a:lvl2pPr>
              <a:defRPr sz="2400">
                <a:latin typeface="+mj-lt"/>
              </a:defRPr>
            </a:lvl2pPr>
            <a:lvl3pPr>
              <a:defRPr sz="2400">
                <a:latin typeface="+mj-lt"/>
              </a:defRPr>
            </a:lvl3pPr>
            <a:lvl4pPr>
              <a:defRPr sz="2400">
                <a:latin typeface="+mj-lt"/>
              </a:defRPr>
            </a:lvl4pPr>
            <a:lvl5pPr>
              <a:defRPr sz="2400">
                <a:latin typeface="+mj-lt"/>
              </a:defRPr>
            </a:lvl5pPr>
          </a:lstStyle>
          <a:p>
            <a:pPr lvl="0"/>
            <a:r>
              <a:rPr lang="sv-SE"/>
              <a:t>Klicka här för att ändra format på bakgrundstexten</a:t>
            </a:r>
          </a:p>
        </p:txBody>
      </p:sp>
      <p:sp>
        <p:nvSpPr>
          <p:cNvPr id="11" name="Tekstin paikkamerkki 10">
            <a:extLst>
              <a:ext uri="{FF2B5EF4-FFF2-40B4-BE49-F238E27FC236}">
                <a16:creationId xmlns:a16="http://schemas.microsoft.com/office/drawing/2014/main" id="{DC1DC4BE-4C10-4A06-8D4B-B7A3E6819EE0}"/>
              </a:ext>
            </a:extLst>
          </p:cNvPr>
          <p:cNvSpPr>
            <a:spLocks noGrp="1"/>
          </p:cNvSpPr>
          <p:nvPr>
            <p:ph type="body" sz="quarter" idx="15"/>
          </p:nvPr>
        </p:nvSpPr>
        <p:spPr>
          <a:xfrm>
            <a:off x="6788150" y="1971514"/>
            <a:ext cx="3932238" cy="1589087"/>
          </a:xfrm>
        </p:spPr>
        <p:txBody>
          <a:bodyPr/>
          <a:lstStyle/>
          <a:p>
            <a:pPr lvl="0"/>
            <a:r>
              <a:rPr lang="sv-SE"/>
              <a:t>Klicka här för att ändra format på bakgrundstexten</a:t>
            </a:r>
          </a:p>
        </p:txBody>
      </p:sp>
      <p:sp>
        <p:nvSpPr>
          <p:cNvPr id="14" name="Tekstin paikkamerkki 13">
            <a:extLst>
              <a:ext uri="{FF2B5EF4-FFF2-40B4-BE49-F238E27FC236}">
                <a16:creationId xmlns:a16="http://schemas.microsoft.com/office/drawing/2014/main" id="{49D8EC16-ED34-482C-A485-84A79378299D}"/>
              </a:ext>
            </a:extLst>
          </p:cNvPr>
          <p:cNvSpPr>
            <a:spLocks noGrp="1"/>
          </p:cNvSpPr>
          <p:nvPr>
            <p:ph type="body" sz="quarter" idx="16"/>
          </p:nvPr>
        </p:nvSpPr>
        <p:spPr>
          <a:xfrm>
            <a:off x="6787570" y="3859213"/>
            <a:ext cx="3932818" cy="1751012"/>
          </a:xfrm>
        </p:spPr>
        <p:txBody>
          <a:bodyPr/>
          <a:lstStyle/>
          <a:p>
            <a:pPr lvl="0"/>
            <a:r>
              <a:rPr lang="sv-SE"/>
              <a:t>Klicka här för att ändra format på bakgrundstexten</a:t>
            </a:r>
          </a:p>
        </p:txBody>
      </p:sp>
      <p:sp>
        <p:nvSpPr>
          <p:cNvPr id="15" name="Otsikko 14">
            <a:extLst>
              <a:ext uri="{FF2B5EF4-FFF2-40B4-BE49-F238E27FC236}">
                <a16:creationId xmlns:a16="http://schemas.microsoft.com/office/drawing/2014/main" id="{63032C40-4D7F-4A3D-A0E6-C334281488A1}"/>
              </a:ext>
            </a:extLst>
          </p:cNvPr>
          <p:cNvSpPr>
            <a:spLocks noGrp="1"/>
          </p:cNvSpPr>
          <p:nvPr>
            <p:ph type="title" hasCustomPrompt="1"/>
          </p:nvPr>
        </p:nvSpPr>
        <p:spPr/>
        <p:txBody>
          <a:bodyPr/>
          <a:lstStyle>
            <a:lvl1pPr>
              <a:defRPr sz="4400">
                <a:solidFill>
                  <a:schemeClr val="tx1"/>
                </a:solidFill>
              </a:defRPr>
            </a:lvl1pPr>
          </a:lstStyle>
          <a:p>
            <a:r>
              <a:rPr lang="fi-FI" dirty="0"/>
              <a:t>MUOKKAA OTS. PERUSTYYL. NAPSAUTT.</a:t>
            </a:r>
          </a:p>
        </p:txBody>
      </p:sp>
      <p:pic>
        <p:nvPicPr>
          <p:cNvPr id="9" name="Kuva 8">
            <a:extLst>
              <a:ext uri="{FF2B5EF4-FFF2-40B4-BE49-F238E27FC236}">
                <a16:creationId xmlns:a16="http://schemas.microsoft.com/office/drawing/2014/main" id="{B83350C3-1D9B-419D-81BF-3FDA2EC6AD6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2479243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tskikko ja teksti 2">
    <p:bg>
      <p:bgPr>
        <a:solidFill>
          <a:schemeClr val="bg1"/>
        </a:solidFill>
        <a:effectLst/>
      </p:bgPr>
    </p:bg>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72165CF4-8899-48F0-BE01-F7BFB3CA85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3" name="Kuvan paikkamerkki 2">
            <a:extLst>
              <a:ext uri="{FF2B5EF4-FFF2-40B4-BE49-F238E27FC236}">
                <a16:creationId xmlns:a16="http://schemas.microsoft.com/office/drawing/2014/main" id="{417F323D-CD4E-4DEA-B4E3-207600DFC1B2}"/>
              </a:ext>
            </a:extLst>
          </p:cNvPr>
          <p:cNvSpPr>
            <a:spLocks noGrp="1"/>
          </p:cNvSpPr>
          <p:nvPr>
            <p:ph type="pic" sz="quarter" idx="16"/>
          </p:nvPr>
        </p:nvSpPr>
        <p:spPr>
          <a:xfrm>
            <a:off x="6161859" y="0"/>
            <a:ext cx="6030141" cy="6858000"/>
          </a:xfrm>
        </p:spPr>
        <p:txBody>
          <a:bodyPr/>
          <a:lstStyle/>
          <a:p>
            <a:r>
              <a:rPr lang="sv-SE"/>
              <a:t>Klicka på ikonen för att lägga till en bild</a:t>
            </a:r>
            <a:endParaRPr lang="fi-FI"/>
          </a:p>
        </p:txBody>
      </p:sp>
      <p:cxnSp>
        <p:nvCxnSpPr>
          <p:cNvPr id="7" name="Suora yhdysviiva 6">
            <a:extLst>
              <a:ext uri="{FF2B5EF4-FFF2-40B4-BE49-F238E27FC236}">
                <a16:creationId xmlns:a16="http://schemas.microsoft.com/office/drawing/2014/main" id="{1645B9ED-F38A-475A-9DE5-ADC4E2CA4772}"/>
              </a:ext>
            </a:extLst>
          </p:cNvPr>
          <p:cNvCxnSpPr>
            <a:cxnSpLocks/>
          </p:cNvCxnSpPr>
          <p:nvPr userDrawn="1"/>
        </p:nvCxnSpPr>
        <p:spPr>
          <a:xfrm>
            <a:off x="472440" y="4315798"/>
            <a:ext cx="94776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kstin paikkamerkki 5">
            <a:extLst>
              <a:ext uri="{FF2B5EF4-FFF2-40B4-BE49-F238E27FC236}">
                <a16:creationId xmlns:a16="http://schemas.microsoft.com/office/drawing/2014/main" id="{2006DD2C-7C48-4825-BF10-6CCCFD8ACC86}"/>
              </a:ext>
            </a:extLst>
          </p:cNvPr>
          <p:cNvSpPr>
            <a:spLocks noGrp="1"/>
          </p:cNvSpPr>
          <p:nvPr>
            <p:ph type="body" sz="quarter" idx="14"/>
          </p:nvPr>
        </p:nvSpPr>
        <p:spPr>
          <a:xfrm>
            <a:off x="472440" y="3429000"/>
            <a:ext cx="3932238" cy="774700"/>
          </a:xfrm>
        </p:spPr>
        <p:txBody>
          <a:bodyPr>
            <a:noAutofit/>
          </a:bodyPr>
          <a:lstStyle>
            <a:lvl1pPr>
              <a:defRPr sz="2400" b="1">
                <a:latin typeface="+mn-lt"/>
              </a:defRPr>
            </a:lvl1pPr>
            <a:lvl2pPr>
              <a:defRPr sz="2400">
                <a:latin typeface="+mj-lt"/>
              </a:defRPr>
            </a:lvl2pPr>
            <a:lvl3pPr>
              <a:defRPr sz="2400">
                <a:latin typeface="+mj-lt"/>
              </a:defRPr>
            </a:lvl3pPr>
            <a:lvl4pPr>
              <a:defRPr sz="2400">
                <a:latin typeface="+mj-lt"/>
              </a:defRPr>
            </a:lvl4pPr>
            <a:lvl5pPr>
              <a:defRPr sz="2400">
                <a:latin typeface="+mj-lt"/>
              </a:defRPr>
            </a:lvl5pPr>
          </a:lstStyle>
          <a:p>
            <a:pPr lvl="0"/>
            <a:r>
              <a:rPr lang="sv-SE"/>
              <a:t>Klicka här för att ändra format på bakgrundstexten</a:t>
            </a:r>
          </a:p>
        </p:txBody>
      </p:sp>
      <p:sp>
        <p:nvSpPr>
          <p:cNvPr id="11" name="Tekstin paikkamerkki 10">
            <a:extLst>
              <a:ext uri="{FF2B5EF4-FFF2-40B4-BE49-F238E27FC236}">
                <a16:creationId xmlns:a16="http://schemas.microsoft.com/office/drawing/2014/main" id="{DC1DC4BE-4C10-4A06-8D4B-B7A3E6819EE0}"/>
              </a:ext>
            </a:extLst>
          </p:cNvPr>
          <p:cNvSpPr>
            <a:spLocks noGrp="1"/>
          </p:cNvSpPr>
          <p:nvPr>
            <p:ph type="body" sz="quarter" idx="15"/>
          </p:nvPr>
        </p:nvSpPr>
        <p:spPr>
          <a:xfrm>
            <a:off x="472440" y="4513813"/>
            <a:ext cx="3932238" cy="1589087"/>
          </a:xfrm>
        </p:spPr>
        <p:txBody>
          <a:bodyPr/>
          <a:lstStyle/>
          <a:p>
            <a:pPr lvl="0"/>
            <a:r>
              <a:rPr lang="sv-SE"/>
              <a:t>Klicka här för att ändra format på bakgrundstexten</a:t>
            </a:r>
          </a:p>
        </p:txBody>
      </p:sp>
      <p:sp>
        <p:nvSpPr>
          <p:cNvPr id="15" name="Otsikko 14">
            <a:extLst>
              <a:ext uri="{FF2B5EF4-FFF2-40B4-BE49-F238E27FC236}">
                <a16:creationId xmlns:a16="http://schemas.microsoft.com/office/drawing/2014/main" id="{63032C40-4D7F-4A3D-A0E6-C334281488A1}"/>
              </a:ext>
            </a:extLst>
          </p:cNvPr>
          <p:cNvSpPr>
            <a:spLocks noGrp="1"/>
          </p:cNvSpPr>
          <p:nvPr>
            <p:ph type="title" hasCustomPrompt="1"/>
          </p:nvPr>
        </p:nvSpPr>
        <p:spPr>
          <a:xfrm>
            <a:off x="472440" y="478302"/>
            <a:ext cx="4674326" cy="2523297"/>
          </a:xfrm>
        </p:spPr>
        <p:txBody>
          <a:bodyPr/>
          <a:lstStyle>
            <a:lvl1pPr>
              <a:defRPr sz="4400">
                <a:solidFill>
                  <a:schemeClr val="accent1"/>
                </a:solidFill>
              </a:defRPr>
            </a:lvl1pPr>
          </a:lstStyle>
          <a:p>
            <a:r>
              <a:rPr lang="fi-FI" dirty="0"/>
              <a:t>MUOKKAA OTS. PERUSTYYL. NAPSAUTT.</a:t>
            </a:r>
          </a:p>
        </p:txBody>
      </p:sp>
    </p:spTree>
    <p:extLst>
      <p:ext uri="{BB962C8B-B14F-4D97-AF65-F5344CB8AC3E}">
        <p14:creationId xmlns:p14="http://schemas.microsoft.com/office/powerpoint/2010/main" val="749071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tsikko ja kuvake 3">
    <p:bg>
      <p:bgPr>
        <a:solidFill>
          <a:schemeClr val="bg1"/>
        </a:solidFill>
        <a:effectLst/>
      </p:bgPr>
    </p:bg>
    <p:spTree>
      <p:nvGrpSpPr>
        <p:cNvPr id="1" name=""/>
        <p:cNvGrpSpPr/>
        <p:nvPr/>
      </p:nvGrpSpPr>
      <p:grpSpPr>
        <a:xfrm>
          <a:off x="0" y="0"/>
          <a:ext cx="0" cy="0"/>
          <a:chOff x="0" y="0"/>
          <a:chExt cx="0" cy="0"/>
        </a:xfrm>
      </p:grpSpPr>
      <p:sp>
        <p:nvSpPr>
          <p:cNvPr id="17" name="Kuvan paikkamerkki 16">
            <a:extLst>
              <a:ext uri="{FF2B5EF4-FFF2-40B4-BE49-F238E27FC236}">
                <a16:creationId xmlns:a16="http://schemas.microsoft.com/office/drawing/2014/main" id="{6BC1D111-A755-47F7-9C33-C17A7DB8610D}"/>
              </a:ext>
            </a:extLst>
          </p:cNvPr>
          <p:cNvSpPr>
            <a:spLocks noGrp="1"/>
          </p:cNvSpPr>
          <p:nvPr>
            <p:ph type="pic" sz="quarter" idx="17"/>
          </p:nvPr>
        </p:nvSpPr>
        <p:spPr>
          <a:xfrm>
            <a:off x="0" y="0"/>
            <a:ext cx="6096000" cy="6858000"/>
          </a:xfrm>
        </p:spPr>
        <p:txBody>
          <a:bodyPr/>
          <a:lstStyle/>
          <a:p>
            <a:r>
              <a:rPr lang="sv-SE"/>
              <a:t>Klicka på ikonen för att lägga till en bild</a:t>
            </a:r>
            <a:endParaRPr lang="fi-FI" dirty="0"/>
          </a:p>
        </p:txBody>
      </p:sp>
      <p:cxnSp>
        <p:nvCxnSpPr>
          <p:cNvPr id="7" name="Suora yhdysviiva 6">
            <a:extLst>
              <a:ext uri="{FF2B5EF4-FFF2-40B4-BE49-F238E27FC236}">
                <a16:creationId xmlns:a16="http://schemas.microsoft.com/office/drawing/2014/main" id="{1645B9ED-F38A-475A-9DE5-ADC4E2CA4772}"/>
              </a:ext>
            </a:extLst>
          </p:cNvPr>
          <p:cNvCxnSpPr>
            <a:cxnSpLocks/>
          </p:cNvCxnSpPr>
          <p:nvPr userDrawn="1"/>
        </p:nvCxnSpPr>
        <p:spPr>
          <a:xfrm>
            <a:off x="6787570" y="1606378"/>
            <a:ext cx="94776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kstin paikkamerkki 5">
            <a:extLst>
              <a:ext uri="{FF2B5EF4-FFF2-40B4-BE49-F238E27FC236}">
                <a16:creationId xmlns:a16="http://schemas.microsoft.com/office/drawing/2014/main" id="{2006DD2C-7C48-4825-BF10-6CCCFD8ACC86}"/>
              </a:ext>
            </a:extLst>
          </p:cNvPr>
          <p:cNvSpPr>
            <a:spLocks noGrp="1"/>
          </p:cNvSpPr>
          <p:nvPr>
            <p:ph type="body" sz="quarter" idx="14"/>
          </p:nvPr>
        </p:nvSpPr>
        <p:spPr>
          <a:xfrm>
            <a:off x="6788150" y="696913"/>
            <a:ext cx="3932238" cy="774700"/>
          </a:xfrm>
        </p:spPr>
        <p:txBody>
          <a:bodyPr>
            <a:noAutofit/>
          </a:bodyPr>
          <a:lstStyle>
            <a:lvl1pPr>
              <a:defRPr sz="2400" b="1">
                <a:latin typeface="+mn-lt"/>
              </a:defRPr>
            </a:lvl1pPr>
            <a:lvl2pPr>
              <a:defRPr sz="2400">
                <a:latin typeface="+mj-lt"/>
              </a:defRPr>
            </a:lvl2pPr>
            <a:lvl3pPr>
              <a:defRPr sz="2400">
                <a:latin typeface="+mj-lt"/>
              </a:defRPr>
            </a:lvl3pPr>
            <a:lvl4pPr>
              <a:defRPr sz="2400">
                <a:latin typeface="+mj-lt"/>
              </a:defRPr>
            </a:lvl4pPr>
            <a:lvl5pPr>
              <a:defRPr sz="2400">
                <a:latin typeface="+mj-lt"/>
              </a:defRPr>
            </a:lvl5pPr>
          </a:lstStyle>
          <a:p>
            <a:pPr lvl="0"/>
            <a:r>
              <a:rPr lang="sv-SE"/>
              <a:t>Klicka här för att ändra format på bakgrundstexten</a:t>
            </a:r>
          </a:p>
        </p:txBody>
      </p:sp>
      <p:sp>
        <p:nvSpPr>
          <p:cNvPr id="11" name="Tekstin paikkamerkki 10">
            <a:extLst>
              <a:ext uri="{FF2B5EF4-FFF2-40B4-BE49-F238E27FC236}">
                <a16:creationId xmlns:a16="http://schemas.microsoft.com/office/drawing/2014/main" id="{DC1DC4BE-4C10-4A06-8D4B-B7A3E6819EE0}"/>
              </a:ext>
            </a:extLst>
          </p:cNvPr>
          <p:cNvSpPr>
            <a:spLocks noGrp="1"/>
          </p:cNvSpPr>
          <p:nvPr>
            <p:ph type="body" sz="quarter" idx="15"/>
          </p:nvPr>
        </p:nvSpPr>
        <p:spPr>
          <a:xfrm>
            <a:off x="6788150" y="1971514"/>
            <a:ext cx="3932238" cy="1589087"/>
          </a:xfrm>
        </p:spPr>
        <p:txBody>
          <a:bodyPr/>
          <a:lstStyle/>
          <a:p>
            <a:pPr lvl="0"/>
            <a:r>
              <a:rPr lang="sv-SE"/>
              <a:t>Klicka här för att ändra format på bakgrundstexten</a:t>
            </a:r>
          </a:p>
        </p:txBody>
      </p:sp>
      <p:sp>
        <p:nvSpPr>
          <p:cNvPr id="15" name="Otsikko 14">
            <a:extLst>
              <a:ext uri="{FF2B5EF4-FFF2-40B4-BE49-F238E27FC236}">
                <a16:creationId xmlns:a16="http://schemas.microsoft.com/office/drawing/2014/main" id="{63032C40-4D7F-4A3D-A0E6-C334281488A1}"/>
              </a:ext>
            </a:extLst>
          </p:cNvPr>
          <p:cNvSpPr>
            <a:spLocks noGrp="1"/>
          </p:cNvSpPr>
          <p:nvPr>
            <p:ph type="title" hasCustomPrompt="1"/>
          </p:nvPr>
        </p:nvSpPr>
        <p:spPr/>
        <p:txBody>
          <a:bodyPr/>
          <a:lstStyle>
            <a:lvl1pPr>
              <a:defRPr sz="4400">
                <a:solidFill>
                  <a:schemeClr val="tx2"/>
                </a:solidFill>
              </a:defRPr>
            </a:lvl1pPr>
          </a:lstStyle>
          <a:p>
            <a:r>
              <a:rPr lang="fi-FI" dirty="0"/>
              <a:t>MUOKKAA OTS. PERUSTYYL. NAPSAUTT.</a:t>
            </a:r>
          </a:p>
        </p:txBody>
      </p:sp>
      <p:sp>
        <p:nvSpPr>
          <p:cNvPr id="3" name="Kaavion paikkamerkki 2">
            <a:extLst>
              <a:ext uri="{FF2B5EF4-FFF2-40B4-BE49-F238E27FC236}">
                <a16:creationId xmlns:a16="http://schemas.microsoft.com/office/drawing/2014/main" id="{868DB972-2F1F-49FB-A309-457715F0D1D4}"/>
              </a:ext>
            </a:extLst>
          </p:cNvPr>
          <p:cNvSpPr>
            <a:spLocks noGrp="1"/>
          </p:cNvSpPr>
          <p:nvPr>
            <p:ph type="chart" sz="quarter" idx="18"/>
          </p:nvPr>
        </p:nvSpPr>
        <p:spPr>
          <a:xfrm>
            <a:off x="6788150" y="3937000"/>
            <a:ext cx="1798638" cy="1589088"/>
          </a:xfrm>
        </p:spPr>
        <p:txBody>
          <a:bodyPr/>
          <a:lstStyle/>
          <a:p>
            <a:r>
              <a:rPr lang="sv-SE"/>
              <a:t>Klicka på ikonen för att lägga till ett diagram</a:t>
            </a:r>
            <a:endParaRPr lang="fi-FI"/>
          </a:p>
        </p:txBody>
      </p:sp>
      <p:sp>
        <p:nvSpPr>
          <p:cNvPr id="16" name="Kaavion paikkamerkki 2">
            <a:extLst>
              <a:ext uri="{FF2B5EF4-FFF2-40B4-BE49-F238E27FC236}">
                <a16:creationId xmlns:a16="http://schemas.microsoft.com/office/drawing/2014/main" id="{B48CFC42-7687-4053-8A16-93CDC3962EF8}"/>
              </a:ext>
            </a:extLst>
          </p:cNvPr>
          <p:cNvSpPr>
            <a:spLocks noGrp="1"/>
          </p:cNvSpPr>
          <p:nvPr>
            <p:ph type="chart" sz="quarter" idx="19"/>
          </p:nvPr>
        </p:nvSpPr>
        <p:spPr>
          <a:xfrm>
            <a:off x="8921750" y="3937000"/>
            <a:ext cx="1798638" cy="1589088"/>
          </a:xfrm>
        </p:spPr>
        <p:txBody>
          <a:bodyPr/>
          <a:lstStyle/>
          <a:p>
            <a:r>
              <a:rPr lang="sv-SE"/>
              <a:t>Klicka på ikonen för att lägga till ett diagram</a:t>
            </a:r>
            <a:endParaRPr lang="fi-FI"/>
          </a:p>
        </p:txBody>
      </p:sp>
      <p:pic>
        <p:nvPicPr>
          <p:cNvPr id="10" name="Kuva 9">
            <a:extLst>
              <a:ext uri="{FF2B5EF4-FFF2-40B4-BE49-F238E27FC236}">
                <a16:creationId xmlns:a16="http://schemas.microsoft.com/office/drawing/2014/main" id="{5BF224E0-D0B3-4936-BA4A-F0E06A522C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3198519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tsikko ja teksti 5">
    <p:bg>
      <p:bgPr>
        <a:solidFill>
          <a:schemeClr val="bg1"/>
        </a:solidFill>
        <a:effectLst/>
      </p:bgPr>
    </p:bg>
    <p:spTree>
      <p:nvGrpSpPr>
        <p:cNvPr id="1" name=""/>
        <p:cNvGrpSpPr/>
        <p:nvPr/>
      </p:nvGrpSpPr>
      <p:grpSpPr>
        <a:xfrm>
          <a:off x="0" y="0"/>
          <a:ext cx="0" cy="0"/>
          <a:chOff x="0" y="0"/>
          <a:chExt cx="0" cy="0"/>
        </a:xfrm>
      </p:grpSpPr>
      <p:sp>
        <p:nvSpPr>
          <p:cNvPr id="17" name="Kuvan paikkamerkki 16">
            <a:extLst>
              <a:ext uri="{FF2B5EF4-FFF2-40B4-BE49-F238E27FC236}">
                <a16:creationId xmlns:a16="http://schemas.microsoft.com/office/drawing/2014/main" id="{6BC1D111-A755-47F7-9C33-C17A7DB8610D}"/>
              </a:ext>
            </a:extLst>
          </p:cNvPr>
          <p:cNvSpPr>
            <a:spLocks noGrp="1"/>
          </p:cNvSpPr>
          <p:nvPr>
            <p:ph type="pic" sz="quarter" idx="17"/>
          </p:nvPr>
        </p:nvSpPr>
        <p:spPr>
          <a:xfrm>
            <a:off x="0" y="0"/>
            <a:ext cx="6096000" cy="6858000"/>
          </a:xfrm>
        </p:spPr>
        <p:txBody>
          <a:bodyPr/>
          <a:lstStyle/>
          <a:p>
            <a:r>
              <a:rPr lang="sv-SE"/>
              <a:t>Klicka på ikonen för att lägga till en bild</a:t>
            </a:r>
            <a:endParaRPr lang="fi-FI" dirty="0"/>
          </a:p>
        </p:txBody>
      </p:sp>
      <p:sp>
        <p:nvSpPr>
          <p:cNvPr id="11" name="Tekstin paikkamerkki 10">
            <a:extLst>
              <a:ext uri="{FF2B5EF4-FFF2-40B4-BE49-F238E27FC236}">
                <a16:creationId xmlns:a16="http://schemas.microsoft.com/office/drawing/2014/main" id="{DC1DC4BE-4C10-4A06-8D4B-B7A3E6819EE0}"/>
              </a:ext>
            </a:extLst>
          </p:cNvPr>
          <p:cNvSpPr>
            <a:spLocks noGrp="1"/>
          </p:cNvSpPr>
          <p:nvPr>
            <p:ph type="body" sz="quarter" idx="15"/>
          </p:nvPr>
        </p:nvSpPr>
        <p:spPr>
          <a:xfrm>
            <a:off x="6568440" y="391886"/>
            <a:ext cx="5304246" cy="5757506"/>
          </a:xfrm>
        </p:spPr>
        <p:txBody>
          <a:bodyPr/>
          <a:lstStyle>
            <a:lvl1pPr marL="285750" indent="-285750">
              <a:buFont typeface="Arial" panose="020B0604020202020204" pitchFamily="34" charset="0"/>
              <a:buChar char="•"/>
              <a:defRPr/>
            </a:lvl1pPr>
          </a:lstStyle>
          <a:p>
            <a:pPr lvl="0"/>
            <a:r>
              <a:rPr lang="sv-SE"/>
              <a:t>Klicka här för att ändra format på bakgrundstexten</a:t>
            </a:r>
          </a:p>
        </p:txBody>
      </p:sp>
      <p:sp>
        <p:nvSpPr>
          <p:cNvPr id="15" name="Otsikko 14">
            <a:extLst>
              <a:ext uri="{FF2B5EF4-FFF2-40B4-BE49-F238E27FC236}">
                <a16:creationId xmlns:a16="http://schemas.microsoft.com/office/drawing/2014/main" id="{63032C40-4D7F-4A3D-A0E6-C334281488A1}"/>
              </a:ext>
            </a:extLst>
          </p:cNvPr>
          <p:cNvSpPr>
            <a:spLocks noGrp="1"/>
          </p:cNvSpPr>
          <p:nvPr>
            <p:ph type="title" hasCustomPrompt="1"/>
          </p:nvPr>
        </p:nvSpPr>
        <p:spPr/>
        <p:txBody>
          <a:bodyPr/>
          <a:lstStyle>
            <a:lvl1pPr>
              <a:defRPr sz="4400">
                <a:solidFill>
                  <a:schemeClr val="tx2"/>
                </a:solidFill>
              </a:defRPr>
            </a:lvl1pPr>
          </a:lstStyle>
          <a:p>
            <a:r>
              <a:rPr lang="fi-FI" dirty="0"/>
              <a:t>MUOKKAA OTS. PERUSTYYL. NAPSAUTT.</a:t>
            </a:r>
          </a:p>
        </p:txBody>
      </p:sp>
      <p:pic>
        <p:nvPicPr>
          <p:cNvPr id="10" name="Kuva 9">
            <a:extLst>
              <a:ext uri="{FF2B5EF4-FFF2-40B4-BE49-F238E27FC236}">
                <a16:creationId xmlns:a16="http://schemas.microsoft.com/office/drawing/2014/main" id="{5BF224E0-D0B3-4936-BA4A-F0E06A522C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2633477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tsikko ja teksti 7">
    <p:bg>
      <p:bgPr>
        <a:solidFill>
          <a:schemeClr val="bg1"/>
        </a:solidFill>
        <a:effectLst/>
      </p:bgPr>
    </p:bg>
    <p:spTree>
      <p:nvGrpSpPr>
        <p:cNvPr id="1" name=""/>
        <p:cNvGrpSpPr/>
        <p:nvPr/>
      </p:nvGrpSpPr>
      <p:grpSpPr>
        <a:xfrm>
          <a:off x="0" y="0"/>
          <a:ext cx="0" cy="0"/>
          <a:chOff x="0" y="0"/>
          <a:chExt cx="0" cy="0"/>
        </a:xfrm>
      </p:grpSpPr>
      <p:sp>
        <p:nvSpPr>
          <p:cNvPr id="11" name="Tekstin paikkamerkki 10">
            <a:extLst>
              <a:ext uri="{FF2B5EF4-FFF2-40B4-BE49-F238E27FC236}">
                <a16:creationId xmlns:a16="http://schemas.microsoft.com/office/drawing/2014/main" id="{DC1DC4BE-4C10-4A06-8D4B-B7A3E6819EE0}"/>
              </a:ext>
            </a:extLst>
          </p:cNvPr>
          <p:cNvSpPr>
            <a:spLocks noGrp="1"/>
          </p:cNvSpPr>
          <p:nvPr>
            <p:ph type="body" sz="quarter" idx="15"/>
          </p:nvPr>
        </p:nvSpPr>
        <p:spPr>
          <a:xfrm>
            <a:off x="928914" y="1791477"/>
            <a:ext cx="10334171" cy="4161972"/>
          </a:xfrm>
        </p:spPr>
        <p:txBody>
          <a:bodyPr/>
          <a:lstStyle>
            <a:lvl1pPr marL="285750" indent="-285750">
              <a:buFont typeface="Arial" panose="020B0604020202020204" pitchFamily="34" charset="0"/>
              <a:buChar char="•"/>
              <a:defRPr/>
            </a:lvl1pPr>
          </a:lstStyle>
          <a:p>
            <a:pPr lvl="0"/>
            <a:r>
              <a:rPr lang="sv-SE"/>
              <a:t>Klicka här för att ändra format på bakgrundstexten</a:t>
            </a:r>
          </a:p>
        </p:txBody>
      </p:sp>
      <p:sp>
        <p:nvSpPr>
          <p:cNvPr id="15" name="Otsikko 14">
            <a:extLst>
              <a:ext uri="{FF2B5EF4-FFF2-40B4-BE49-F238E27FC236}">
                <a16:creationId xmlns:a16="http://schemas.microsoft.com/office/drawing/2014/main" id="{63032C40-4D7F-4A3D-A0E6-C334281488A1}"/>
              </a:ext>
            </a:extLst>
          </p:cNvPr>
          <p:cNvSpPr>
            <a:spLocks noGrp="1"/>
          </p:cNvSpPr>
          <p:nvPr>
            <p:ph type="title" hasCustomPrompt="1"/>
          </p:nvPr>
        </p:nvSpPr>
        <p:spPr>
          <a:xfrm>
            <a:off x="928914" y="569683"/>
            <a:ext cx="10334171" cy="892629"/>
          </a:xfrm>
        </p:spPr>
        <p:txBody>
          <a:bodyPr/>
          <a:lstStyle>
            <a:lvl1pPr algn="ctr">
              <a:defRPr sz="3600">
                <a:solidFill>
                  <a:schemeClr val="accent1"/>
                </a:solidFill>
              </a:defRPr>
            </a:lvl1pPr>
          </a:lstStyle>
          <a:p>
            <a:r>
              <a:rPr lang="fi-FI" dirty="0"/>
              <a:t>MUOKKAA OTS. PERUSTYYL. NAPSAUTT.</a:t>
            </a:r>
          </a:p>
        </p:txBody>
      </p:sp>
      <p:pic>
        <p:nvPicPr>
          <p:cNvPr id="10" name="Kuva 9">
            <a:extLst>
              <a:ext uri="{FF2B5EF4-FFF2-40B4-BE49-F238E27FC236}">
                <a16:creationId xmlns:a16="http://schemas.microsoft.com/office/drawing/2014/main" id="{5BF224E0-D0B3-4936-BA4A-F0E06A522C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1279876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ain otsikko">
    <p:bg>
      <p:bgPr>
        <a:solidFill>
          <a:schemeClr val="bg1"/>
        </a:solidFill>
        <a:effectLst/>
      </p:bgPr>
    </p:bg>
    <p:spTree>
      <p:nvGrpSpPr>
        <p:cNvPr id="1" name=""/>
        <p:cNvGrpSpPr/>
        <p:nvPr/>
      </p:nvGrpSpPr>
      <p:grpSpPr>
        <a:xfrm>
          <a:off x="0" y="0"/>
          <a:ext cx="0" cy="0"/>
          <a:chOff x="0" y="0"/>
          <a:chExt cx="0" cy="0"/>
        </a:xfrm>
      </p:grpSpPr>
      <p:sp>
        <p:nvSpPr>
          <p:cNvPr id="15" name="Otsikko 14">
            <a:extLst>
              <a:ext uri="{FF2B5EF4-FFF2-40B4-BE49-F238E27FC236}">
                <a16:creationId xmlns:a16="http://schemas.microsoft.com/office/drawing/2014/main" id="{63032C40-4D7F-4A3D-A0E6-C334281488A1}"/>
              </a:ext>
            </a:extLst>
          </p:cNvPr>
          <p:cNvSpPr>
            <a:spLocks noGrp="1"/>
          </p:cNvSpPr>
          <p:nvPr>
            <p:ph type="title" hasCustomPrompt="1"/>
          </p:nvPr>
        </p:nvSpPr>
        <p:spPr>
          <a:xfrm>
            <a:off x="928914" y="569683"/>
            <a:ext cx="10334171" cy="892629"/>
          </a:xfrm>
        </p:spPr>
        <p:txBody>
          <a:bodyPr/>
          <a:lstStyle>
            <a:lvl1pPr algn="ctr">
              <a:defRPr sz="3600">
                <a:solidFill>
                  <a:schemeClr val="tx1"/>
                </a:solidFill>
              </a:defRPr>
            </a:lvl1pPr>
          </a:lstStyle>
          <a:p>
            <a:r>
              <a:rPr lang="fi-FI" dirty="0"/>
              <a:t>MUOKKAA OTS. PERUSTYYL. NAPSAUTT.</a:t>
            </a:r>
          </a:p>
        </p:txBody>
      </p:sp>
      <p:pic>
        <p:nvPicPr>
          <p:cNvPr id="10" name="Kuva 9">
            <a:extLst>
              <a:ext uri="{FF2B5EF4-FFF2-40B4-BE49-F238E27FC236}">
                <a16:creationId xmlns:a16="http://schemas.microsoft.com/office/drawing/2014/main" id="{5BF224E0-D0B3-4936-BA4A-F0E06A522C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4137716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tsikko ja kuvake 2">
    <p:bg>
      <p:bgPr>
        <a:solidFill>
          <a:schemeClr val="bg1"/>
        </a:solidFill>
        <a:effectLst/>
      </p:bgPr>
    </p:bg>
    <p:spTree>
      <p:nvGrpSpPr>
        <p:cNvPr id="1" name=""/>
        <p:cNvGrpSpPr/>
        <p:nvPr/>
      </p:nvGrpSpPr>
      <p:grpSpPr>
        <a:xfrm>
          <a:off x="0" y="0"/>
          <a:ext cx="0" cy="0"/>
          <a:chOff x="0" y="0"/>
          <a:chExt cx="0" cy="0"/>
        </a:xfrm>
      </p:grpSpPr>
      <p:sp>
        <p:nvSpPr>
          <p:cNvPr id="4" name="Tekstin paikkamerkki 3">
            <a:extLst>
              <a:ext uri="{FF2B5EF4-FFF2-40B4-BE49-F238E27FC236}">
                <a16:creationId xmlns:a16="http://schemas.microsoft.com/office/drawing/2014/main" id="{ADA8F09E-5926-48B5-9A4D-7794F1A68430}"/>
              </a:ext>
            </a:extLst>
          </p:cNvPr>
          <p:cNvSpPr>
            <a:spLocks noGrp="1"/>
          </p:cNvSpPr>
          <p:nvPr>
            <p:ph type="body" sz="half" idx="2"/>
          </p:nvPr>
        </p:nvSpPr>
        <p:spPr>
          <a:xfrm>
            <a:off x="6641650" y="780132"/>
            <a:ext cx="3932237" cy="1589420"/>
          </a:xfrm>
          <a:prstGeom prst="rect">
            <a:avLst/>
          </a:prstGeom>
        </p:spPr>
        <p:txBody>
          <a:bodyPr>
            <a:norm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 name="Otsikko 2">
            <a:extLst>
              <a:ext uri="{FF2B5EF4-FFF2-40B4-BE49-F238E27FC236}">
                <a16:creationId xmlns:a16="http://schemas.microsoft.com/office/drawing/2014/main" id="{97E9A066-51F9-45EB-B204-0C8C63B4E9C1}"/>
              </a:ext>
            </a:extLst>
          </p:cNvPr>
          <p:cNvSpPr>
            <a:spLocks noGrp="1"/>
          </p:cNvSpPr>
          <p:nvPr>
            <p:ph type="title" hasCustomPrompt="1"/>
          </p:nvPr>
        </p:nvSpPr>
        <p:spPr/>
        <p:txBody>
          <a:bodyPr/>
          <a:lstStyle>
            <a:lvl1pPr>
              <a:defRPr sz="4400" b="0"/>
            </a:lvl1pPr>
          </a:lstStyle>
          <a:p>
            <a:r>
              <a:rPr lang="fi-FI" dirty="0"/>
              <a:t>MUOKKAA OTS. PERUSTYYL. NAPSAUTT.</a:t>
            </a:r>
          </a:p>
        </p:txBody>
      </p:sp>
      <p:sp>
        <p:nvSpPr>
          <p:cNvPr id="7" name="Kaavion paikkamerkki 6">
            <a:extLst>
              <a:ext uri="{FF2B5EF4-FFF2-40B4-BE49-F238E27FC236}">
                <a16:creationId xmlns:a16="http://schemas.microsoft.com/office/drawing/2014/main" id="{6D0AC132-0787-40D4-9501-53320C5575B5}"/>
              </a:ext>
            </a:extLst>
          </p:cNvPr>
          <p:cNvSpPr>
            <a:spLocks noGrp="1"/>
          </p:cNvSpPr>
          <p:nvPr>
            <p:ph type="chart" sz="quarter" idx="10"/>
          </p:nvPr>
        </p:nvSpPr>
        <p:spPr>
          <a:xfrm>
            <a:off x="473075" y="3602038"/>
            <a:ext cx="1988771" cy="1771650"/>
          </a:xfrm>
        </p:spPr>
        <p:txBody>
          <a:bodyPr/>
          <a:lstStyle/>
          <a:p>
            <a:r>
              <a:rPr lang="sv-SE"/>
              <a:t>Klicka på ikonen för att lägga till ett diagram</a:t>
            </a:r>
            <a:endParaRPr lang="fi-FI"/>
          </a:p>
        </p:txBody>
      </p:sp>
      <p:sp>
        <p:nvSpPr>
          <p:cNvPr id="14" name="Kaavion paikkamerkki 6">
            <a:extLst>
              <a:ext uri="{FF2B5EF4-FFF2-40B4-BE49-F238E27FC236}">
                <a16:creationId xmlns:a16="http://schemas.microsoft.com/office/drawing/2014/main" id="{881D1181-A8CC-4756-8681-5AED13334EEF}"/>
              </a:ext>
            </a:extLst>
          </p:cNvPr>
          <p:cNvSpPr>
            <a:spLocks noGrp="1"/>
          </p:cNvSpPr>
          <p:nvPr>
            <p:ph type="chart" sz="quarter" idx="11"/>
          </p:nvPr>
        </p:nvSpPr>
        <p:spPr>
          <a:xfrm>
            <a:off x="3147613" y="3602038"/>
            <a:ext cx="1988771" cy="1771650"/>
          </a:xfrm>
        </p:spPr>
        <p:txBody>
          <a:bodyPr/>
          <a:lstStyle/>
          <a:p>
            <a:r>
              <a:rPr lang="sv-SE"/>
              <a:t>Klicka på ikonen för att lägga till ett diagram</a:t>
            </a:r>
            <a:endParaRPr lang="fi-FI"/>
          </a:p>
        </p:txBody>
      </p:sp>
      <p:sp>
        <p:nvSpPr>
          <p:cNvPr id="15" name="Kaavion paikkamerkki 6">
            <a:extLst>
              <a:ext uri="{FF2B5EF4-FFF2-40B4-BE49-F238E27FC236}">
                <a16:creationId xmlns:a16="http://schemas.microsoft.com/office/drawing/2014/main" id="{99F114AF-F5CF-44BD-9534-42A161C49D14}"/>
              </a:ext>
            </a:extLst>
          </p:cNvPr>
          <p:cNvSpPr>
            <a:spLocks noGrp="1"/>
          </p:cNvSpPr>
          <p:nvPr>
            <p:ph type="chart" sz="quarter" idx="12"/>
          </p:nvPr>
        </p:nvSpPr>
        <p:spPr>
          <a:xfrm>
            <a:off x="5822151" y="3588239"/>
            <a:ext cx="1988771" cy="1771650"/>
          </a:xfrm>
        </p:spPr>
        <p:txBody>
          <a:bodyPr/>
          <a:lstStyle/>
          <a:p>
            <a:r>
              <a:rPr lang="sv-SE"/>
              <a:t>Klicka på ikonen för att lägga till ett diagram</a:t>
            </a:r>
            <a:endParaRPr lang="fi-FI"/>
          </a:p>
        </p:txBody>
      </p:sp>
      <p:sp>
        <p:nvSpPr>
          <p:cNvPr id="18" name="Kaavion paikkamerkki 6">
            <a:extLst>
              <a:ext uri="{FF2B5EF4-FFF2-40B4-BE49-F238E27FC236}">
                <a16:creationId xmlns:a16="http://schemas.microsoft.com/office/drawing/2014/main" id="{A34432B6-105E-4F8D-AEA6-3D1AAB4A7220}"/>
              </a:ext>
            </a:extLst>
          </p:cNvPr>
          <p:cNvSpPr>
            <a:spLocks noGrp="1"/>
          </p:cNvSpPr>
          <p:nvPr>
            <p:ph type="chart" sz="quarter" idx="13"/>
          </p:nvPr>
        </p:nvSpPr>
        <p:spPr>
          <a:xfrm>
            <a:off x="8585116" y="3602038"/>
            <a:ext cx="1988771" cy="1771650"/>
          </a:xfrm>
        </p:spPr>
        <p:txBody>
          <a:bodyPr/>
          <a:lstStyle/>
          <a:p>
            <a:r>
              <a:rPr lang="sv-SE"/>
              <a:t>Klicka på ikonen för att lägga till ett diagram</a:t>
            </a:r>
            <a:endParaRPr lang="fi-FI"/>
          </a:p>
        </p:txBody>
      </p:sp>
      <p:pic>
        <p:nvPicPr>
          <p:cNvPr id="19" name="Kuva 18">
            <a:extLst>
              <a:ext uri="{FF2B5EF4-FFF2-40B4-BE49-F238E27FC236}">
                <a16:creationId xmlns:a16="http://schemas.microsoft.com/office/drawing/2014/main" id="{66F84F4F-3D65-4D18-BE3E-D92A1ED44FE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2596725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tsikko ja teksti 6">
    <p:bg>
      <p:bgPr>
        <a:solidFill>
          <a:schemeClr val="bg1"/>
        </a:solidFill>
        <a:effectLst/>
      </p:bgPr>
    </p:bg>
    <p:spTree>
      <p:nvGrpSpPr>
        <p:cNvPr id="1" name=""/>
        <p:cNvGrpSpPr/>
        <p:nvPr/>
      </p:nvGrpSpPr>
      <p:grpSpPr>
        <a:xfrm>
          <a:off x="0" y="0"/>
          <a:ext cx="0" cy="0"/>
          <a:chOff x="0" y="0"/>
          <a:chExt cx="0" cy="0"/>
        </a:xfrm>
      </p:grpSpPr>
      <p:sp>
        <p:nvSpPr>
          <p:cNvPr id="4" name="Tekstin paikkamerkki 3">
            <a:extLst>
              <a:ext uri="{FF2B5EF4-FFF2-40B4-BE49-F238E27FC236}">
                <a16:creationId xmlns:a16="http://schemas.microsoft.com/office/drawing/2014/main" id="{ADA8F09E-5926-48B5-9A4D-7794F1A68430}"/>
              </a:ext>
            </a:extLst>
          </p:cNvPr>
          <p:cNvSpPr>
            <a:spLocks noGrp="1"/>
          </p:cNvSpPr>
          <p:nvPr>
            <p:ph type="body" sz="half" idx="2"/>
          </p:nvPr>
        </p:nvSpPr>
        <p:spPr>
          <a:xfrm>
            <a:off x="6306309" y="4350703"/>
            <a:ext cx="5675375" cy="2264849"/>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v-SE"/>
              <a:t>Klicka här för att ändra format på bakgrundstexten</a:t>
            </a:r>
          </a:p>
        </p:txBody>
      </p:sp>
      <p:sp>
        <p:nvSpPr>
          <p:cNvPr id="10" name="Tekstin paikkamerkki 3">
            <a:extLst>
              <a:ext uri="{FF2B5EF4-FFF2-40B4-BE49-F238E27FC236}">
                <a16:creationId xmlns:a16="http://schemas.microsoft.com/office/drawing/2014/main" id="{ED9D1D52-0F04-4768-B726-8C23409D7777}"/>
              </a:ext>
            </a:extLst>
          </p:cNvPr>
          <p:cNvSpPr>
            <a:spLocks noGrp="1"/>
          </p:cNvSpPr>
          <p:nvPr>
            <p:ph type="body" sz="half" idx="10" hasCustomPrompt="1"/>
          </p:nvPr>
        </p:nvSpPr>
        <p:spPr>
          <a:xfrm>
            <a:off x="211015" y="230272"/>
            <a:ext cx="4810436" cy="453416"/>
          </a:xfrm>
          <a:prstGeom prst="rect">
            <a:avLst/>
          </a:prstGeom>
        </p:spPr>
        <p:txBody>
          <a:bodyPr>
            <a:noAutofit/>
          </a:bodyPr>
          <a:lstStyle>
            <a:lvl1pPr marL="0" indent="0">
              <a:buNone/>
              <a:defRPr sz="2800" b="1">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OTSIKKO</a:t>
            </a:r>
          </a:p>
        </p:txBody>
      </p:sp>
      <p:sp>
        <p:nvSpPr>
          <p:cNvPr id="18" name="Tekstin paikkamerkki 3">
            <a:extLst>
              <a:ext uri="{FF2B5EF4-FFF2-40B4-BE49-F238E27FC236}">
                <a16:creationId xmlns:a16="http://schemas.microsoft.com/office/drawing/2014/main" id="{5CBBE90B-1B29-4887-A075-96D10C907BCD}"/>
              </a:ext>
            </a:extLst>
          </p:cNvPr>
          <p:cNvSpPr>
            <a:spLocks noGrp="1"/>
          </p:cNvSpPr>
          <p:nvPr>
            <p:ph type="body" sz="half" idx="11"/>
          </p:nvPr>
        </p:nvSpPr>
        <p:spPr>
          <a:xfrm>
            <a:off x="211015" y="975916"/>
            <a:ext cx="5693839" cy="2089373"/>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v-SE"/>
              <a:t>Klicka här för att ändra format på bakgrundstexten</a:t>
            </a:r>
          </a:p>
        </p:txBody>
      </p:sp>
      <p:sp>
        <p:nvSpPr>
          <p:cNvPr id="16" name="Tekstin paikkamerkki 3">
            <a:extLst>
              <a:ext uri="{FF2B5EF4-FFF2-40B4-BE49-F238E27FC236}">
                <a16:creationId xmlns:a16="http://schemas.microsoft.com/office/drawing/2014/main" id="{C0A39D96-D16D-4A2A-82AB-128CDB0E0C97}"/>
              </a:ext>
            </a:extLst>
          </p:cNvPr>
          <p:cNvSpPr>
            <a:spLocks noGrp="1"/>
          </p:cNvSpPr>
          <p:nvPr>
            <p:ph type="body" sz="half" idx="12" hasCustomPrompt="1"/>
          </p:nvPr>
        </p:nvSpPr>
        <p:spPr>
          <a:xfrm>
            <a:off x="6306309" y="3693991"/>
            <a:ext cx="4929962" cy="453416"/>
          </a:xfrm>
          <a:prstGeom prst="rect">
            <a:avLst/>
          </a:prstGeom>
        </p:spPr>
        <p:txBody>
          <a:bodyPr>
            <a:noAutofit/>
          </a:bodyPr>
          <a:lstStyle>
            <a:lvl1pPr marL="0" indent="0">
              <a:buNone/>
              <a:defRPr sz="2800" b="1">
                <a:solidFill>
                  <a:schemeClr val="accent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OTSIKKO</a:t>
            </a:r>
            <a:endParaRPr lang="fi-FI" dirty="0"/>
          </a:p>
        </p:txBody>
      </p:sp>
      <p:sp>
        <p:nvSpPr>
          <p:cNvPr id="3" name="Kuvan paikkamerkki 2">
            <a:extLst>
              <a:ext uri="{FF2B5EF4-FFF2-40B4-BE49-F238E27FC236}">
                <a16:creationId xmlns:a16="http://schemas.microsoft.com/office/drawing/2014/main" id="{CD353F40-0CDA-40D1-B6E4-F717BC1B43BB}"/>
              </a:ext>
            </a:extLst>
          </p:cNvPr>
          <p:cNvSpPr>
            <a:spLocks noGrp="1"/>
          </p:cNvSpPr>
          <p:nvPr>
            <p:ph type="pic" sz="quarter" idx="13"/>
          </p:nvPr>
        </p:nvSpPr>
        <p:spPr>
          <a:xfrm>
            <a:off x="6096001" y="0"/>
            <a:ext cx="6096000" cy="3478519"/>
          </a:xfrm>
        </p:spPr>
        <p:txBody>
          <a:bodyPr/>
          <a:lstStyle/>
          <a:p>
            <a:r>
              <a:rPr lang="sv-SE"/>
              <a:t>Klicka på ikonen för att lägga till en bild</a:t>
            </a:r>
            <a:endParaRPr lang="fi-FI" dirty="0"/>
          </a:p>
        </p:txBody>
      </p:sp>
      <p:sp>
        <p:nvSpPr>
          <p:cNvPr id="7" name="Kuvan paikkamerkki 6">
            <a:extLst>
              <a:ext uri="{FF2B5EF4-FFF2-40B4-BE49-F238E27FC236}">
                <a16:creationId xmlns:a16="http://schemas.microsoft.com/office/drawing/2014/main" id="{F0044543-CD8C-4079-AF4C-CF571F26184B}"/>
              </a:ext>
            </a:extLst>
          </p:cNvPr>
          <p:cNvSpPr>
            <a:spLocks noGrp="1"/>
          </p:cNvSpPr>
          <p:nvPr>
            <p:ph type="pic" sz="quarter" idx="14"/>
          </p:nvPr>
        </p:nvSpPr>
        <p:spPr>
          <a:xfrm>
            <a:off x="0" y="3532228"/>
            <a:ext cx="6096000" cy="3325772"/>
          </a:xfrm>
        </p:spPr>
        <p:txBody>
          <a:bodyPr/>
          <a:lstStyle/>
          <a:p>
            <a:r>
              <a:rPr lang="sv-SE"/>
              <a:t>Klicka på ikonen för att lägga till en bild</a:t>
            </a:r>
            <a:endParaRPr lang="fi-FI"/>
          </a:p>
        </p:txBody>
      </p:sp>
    </p:spTree>
    <p:extLst>
      <p:ext uri="{BB962C8B-B14F-4D97-AF65-F5344CB8AC3E}">
        <p14:creationId xmlns:p14="http://schemas.microsoft.com/office/powerpoint/2010/main" val="3775436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ko ja kuvake 5">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Kuvan paikkamerkki 3">
            <a:extLst>
              <a:ext uri="{FF2B5EF4-FFF2-40B4-BE49-F238E27FC236}">
                <a16:creationId xmlns:a16="http://schemas.microsoft.com/office/drawing/2014/main" id="{867938E8-CA94-4F50-9967-1AA557642FAD}"/>
              </a:ext>
            </a:extLst>
          </p:cNvPr>
          <p:cNvSpPr>
            <a:spLocks noGrp="1"/>
          </p:cNvSpPr>
          <p:nvPr>
            <p:ph type="pic" sz="quarter" idx="16"/>
          </p:nvPr>
        </p:nvSpPr>
        <p:spPr>
          <a:xfrm>
            <a:off x="0" y="0"/>
            <a:ext cx="12192000" cy="6858000"/>
          </a:xfrm>
        </p:spPr>
        <p:txBody>
          <a:bodyPr/>
          <a:lstStyle/>
          <a:p>
            <a:r>
              <a:rPr lang="sv-SE"/>
              <a:t>Klicka på ikonen för att lägga till en bild</a:t>
            </a:r>
            <a:endParaRPr lang="fi-FI" dirty="0"/>
          </a:p>
        </p:txBody>
      </p:sp>
      <p:sp>
        <p:nvSpPr>
          <p:cNvPr id="6" name="Tekstin paikkamerkki 5">
            <a:extLst>
              <a:ext uri="{FF2B5EF4-FFF2-40B4-BE49-F238E27FC236}">
                <a16:creationId xmlns:a16="http://schemas.microsoft.com/office/drawing/2014/main" id="{2006DD2C-7C48-4825-BF10-6CCCFD8ACC86}"/>
              </a:ext>
            </a:extLst>
          </p:cNvPr>
          <p:cNvSpPr>
            <a:spLocks noGrp="1"/>
          </p:cNvSpPr>
          <p:nvPr>
            <p:ph type="body" sz="quarter" idx="14"/>
          </p:nvPr>
        </p:nvSpPr>
        <p:spPr>
          <a:xfrm>
            <a:off x="6788151" y="738726"/>
            <a:ext cx="3932238" cy="774700"/>
          </a:xfrm>
        </p:spPr>
        <p:txBody>
          <a:bodyPr>
            <a:noAutofit/>
          </a:bodyPr>
          <a:lstStyle>
            <a:lvl1pPr>
              <a:defRPr sz="2800" b="1">
                <a:solidFill>
                  <a:schemeClr val="tx2"/>
                </a:solidFill>
                <a:latin typeface="+mn-lt"/>
              </a:defRPr>
            </a:lvl1pPr>
            <a:lvl2pPr>
              <a:defRPr sz="2400">
                <a:latin typeface="+mj-lt"/>
              </a:defRPr>
            </a:lvl2pPr>
            <a:lvl3pPr>
              <a:defRPr sz="2400">
                <a:latin typeface="+mj-lt"/>
              </a:defRPr>
            </a:lvl3pPr>
            <a:lvl4pPr>
              <a:defRPr sz="2400">
                <a:latin typeface="+mj-lt"/>
              </a:defRPr>
            </a:lvl4pPr>
            <a:lvl5pPr>
              <a:defRPr sz="2400">
                <a:latin typeface="+mj-lt"/>
              </a:defRPr>
            </a:lvl5pPr>
          </a:lstStyle>
          <a:p>
            <a:pPr lvl="0"/>
            <a:r>
              <a:rPr lang="sv-SE"/>
              <a:t>Klicka här för att ändra format på bakgrundstexten</a:t>
            </a:r>
          </a:p>
        </p:txBody>
      </p:sp>
      <p:sp>
        <p:nvSpPr>
          <p:cNvPr id="15" name="Otsikko 14">
            <a:extLst>
              <a:ext uri="{FF2B5EF4-FFF2-40B4-BE49-F238E27FC236}">
                <a16:creationId xmlns:a16="http://schemas.microsoft.com/office/drawing/2014/main" id="{63032C40-4D7F-4A3D-A0E6-C334281488A1}"/>
              </a:ext>
            </a:extLst>
          </p:cNvPr>
          <p:cNvSpPr>
            <a:spLocks noGrp="1"/>
          </p:cNvSpPr>
          <p:nvPr>
            <p:ph type="title" hasCustomPrompt="1"/>
          </p:nvPr>
        </p:nvSpPr>
        <p:spPr/>
        <p:txBody>
          <a:bodyPr/>
          <a:lstStyle>
            <a:lvl1pPr>
              <a:defRPr sz="4000">
                <a:solidFill>
                  <a:schemeClr val="bg1"/>
                </a:solidFill>
              </a:defRPr>
            </a:lvl1pPr>
          </a:lstStyle>
          <a:p>
            <a:r>
              <a:rPr lang="fi-FI" dirty="0"/>
              <a:t>MUOKKAA OTS. PERUSTYYL. NAPSAUTT.</a:t>
            </a:r>
          </a:p>
        </p:txBody>
      </p:sp>
      <p:sp>
        <p:nvSpPr>
          <p:cNvPr id="3" name="Kaavion paikkamerkki 2">
            <a:extLst>
              <a:ext uri="{FF2B5EF4-FFF2-40B4-BE49-F238E27FC236}">
                <a16:creationId xmlns:a16="http://schemas.microsoft.com/office/drawing/2014/main" id="{3C3E1EF9-17AF-4E01-B05B-A81F9FA06D78}"/>
              </a:ext>
            </a:extLst>
          </p:cNvPr>
          <p:cNvSpPr>
            <a:spLocks noGrp="1"/>
          </p:cNvSpPr>
          <p:nvPr>
            <p:ph type="chart" sz="quarter" idx="15"/>
          </p:nvPr>
        </p:nvSpPr>
        <p:spPr>
          <a:xfrm>
            <a:off x="6703264" y="2275425"/>
            <a:ext cx="3932238" cy="2351949"/>
          </a:xfrm>
        </p:spPr>
        <p:txBody>
          <a:bodyPr/>
          <a:lstStyle/>
          <a:p>
            <a:r>
              <a:rPr lang="sv-SE"/>
              <a:t>Klicka på ikonen för att lägga till ett diagram</a:t>
            </a:r>
            <a:endParaRPr lang="fi-FI" dirty="0"/>
          </a:p>
        </p:txBody>
      </p:sp>
      <p:pic>
        <p:nvPicPr>
          <p:cNvPr id="7" name="Kuva 6">
            <a:extLst>
              <a:ext uri="{FF2B5EF4-FFF2-40B4-BE49-F238E27FC236}">
                <a16:creationId xmlns:a16="http://schemas.microsoft.com/office/drawing/2014/main" id="{67375C1C-E1F8-483E-A441-5A68D78C8E6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39268" y="6119274"/>
            <a:ext cx="2352732" cy="678493"/>
          </a:xfrm>
          <a:prstGeom prst="rect">
            <a:avLst/>
          </a:prstGeom>
        </p:spPr>
      </p:pic>
    </p:spTree>
    <p:extLst>
      <p:ext uri="{BB962C8B-B14F-4D97-AF65-F5344CB8AC3E}">
        <p14:creationId xmlns:p14="http://schemas.microsoft.com/office/powerpoint/2010/main" val="23716875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sikko ja kuvake 4">
    <p:bg>
      <p:bgPr>
        <a:blipFill dpi="0" rotWithShape="1">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Ellipsi 2">
            <a:extLst>
              <a:ext uri="{FF2B5EF4-FFF2-40B4-BE49-F238E27FC236}">
                <a16:creationId xmlns:a16="http://schemas.microsoft.com/office/drawing/2014/main" id="{3726E06E-003A-48E2-A4CE-4B18EC849936}"/>
              </a:ext>
            </a:extLst>
          </p:cNvPr>
          <p:cNvSpPr/>
          <p:nvPr userDrawn="1"/>
        </p:nvSpPr>
        <p:spPr>
          <a:xfrm>
            <a:off x="1280159" y="2387235"/>
            <a:ext cx="2176272" cy="2083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3200" b="1" dirty="0"/>
          </a:p>
        </p:txBody>
      </p:sp>
      <p:sp>
        <p:nvSpPr>
          <p:cNvPr id="14" name="Ellipsi 13">
            <a:extLst>
              <a:ext uri="{FF2B5EF4-FFF2-40B4-BE49-F238E27FC236}">
                <a16:creationId xmlns:a16="http://schemas.microsoft.com/office/drawing/2014/main" id="{B70E06E9-CDE4-40C7-9995-D5A87855E1CD}"/>
              </a:ext>
            </a:extLst>
          </p:cNvPr>
          <p:cNvSpPr/>
          <p:nvPr userDrawn="1"/>
        </p:nvSpPr>
        <p:spPr>
          <a:xfrm>
            <a:off x="4815196" y="2387235"/>
            <a:ext cx="2176272" cy="20835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3200" b="1" dirty="0"/>
          </a:p>
        </p:txBody>
      </p:sp>
      <p:sp>
        <p:nvSpPr>
          <p:cNvPr id="15" name="Ellipsi 14">
            <a:extLst>
              <a:ext uri="{FF2B5EF4-FFF2-40B4-BE49-F238E27FC236}">
                <a16:creationId xmlns:a16="http://schemas.microsoft.com/office/drawing/2014/main" id="{35471DD5-4B00-45F4-9272-06EED5B7F305}"/>
              </a:ext>
            </a:extLst>
          </p:cNvPr>
          <p:cNvSpPr/>
          <p:nvPr userDrawn="1"/>
        </p:nvSpPr>
        <p:spPr>
          <a:xfrm>
            <a:off x="8350233" y="2380323"/>
            <a:ext cx="2176272" cy="2083525"/>
          </a:xfrm>
          <a:prstGeom prst="ellipse">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3200" b="1" dirty="0"/>
          </a:p>
        </p:txBody>
      </p:sp>
      <p:sp>
        <p:nvSpPr>
          <p:cNvPr id="5" name="Tekstin paikkamerkki 4">
            <a:extLst>
              <a:ext uri="{FF2B5EF4-FFF2-40B4-BE49-F238E27FC236}">
                <a16:creationId xmlns:a16="http://schemas.microsoft.com/office/drawing/2014/main" id="{A005EB85-A975-4654-892E-E34970D07E69}"/>
              </a:ext>
            </a:extLst>
          </p:cNvPr>
          <p:cNvSpPr>
            <a:spLocks noGrp="1"/>
          </p:cNvSpPr>
          <p:nvPr>
            <p:ph type="body" sz="quarter" idx="15"/>
          </p:nvPr>
        </p:nvSpPr>
        <p:spPr>
          <a:xfrm>
            <a:off x="1280159" y="4578156"/>
            <a:ext cx="2176462" cy="1318989"/>
          </a:xfrm>
        </p:spPr>
        <p:txBody>
          <a:bodyPr/>
          <a:lstStyle/>
          <a:p>
            <a:pPr lvl="0"/>
            <a:r>
              <a:rPr lang="sv-SE"/>
              <a:t>Klicka här för att ändra format på bakgrundstexten</a:t>
            </a:r>
          </a:p>
        </p:txBody>
      </p:sp>
      <p:sp>
        <p:nvSpPr>
          <p:cNvPr id="16" name="Tekstin paikkamerkki 4">
            <a:extLst>
              <a:ext uri="{FF2B5EF4-FFF2-40B4-BE49-F238E27FC236}">
                <a16:creationId xmlns:a16="http://schemas.microsoft.com/office/drawing/2014/main" id="{7EA7FCD4-21F4-4603-9411-E7932D15CDFF}"/>
              </a:ext>
            </a:extLst>
          </p:cNvPr>
          <p:cNvSpPr>
            <a:spLocks noGrp="1"/>
          </p:cNvSpPr>
          <p:nvPr>
            <p:ph type="body" sz="quarter" idx="16"/>
          </p:nvPr>
        </p:nvSpPr>
        <p:spPr>
          <a:xfrm>
            <a:off x="4815196" y="4578155"/>
            <a:ext cx="2176462" cy="1318989"/>
          </a:xfrm>
        </p:spPr>
        <p:txBody>
          <a:bodyPr/>
          <a:lstStyle/>
          <a:p>
            <a:pPr lvl="0"/>
            <a:r>
              <a:rPr lang="sv-SE"/>
              <a:t>Klicka här för att ändra format på bakgrundstexten</a:t>
            </a:r>
          </a:p>
        </p:txBody>
      </p:sp>
      <p:sp>
        <p:nvSpPr>
          <p:cNvPr id="17" name="Tekstin paikkamerkki 4">
            <a:extLst>
              <a:ext uri="{FF2B5EF4-FFF2-40B4-BE49-F238E27FC236}">
                <a16:creationId xmlns:a16="http://schemas.microsoft.com/office/drawing/2014/main" id="{A8689F76-82C8-451F-9784-D807CD105932}"/>
              </a:ext>
            </a:extLst>
          </p:cNvPr>
          <p:cNvSpPr>
            <a:spLocks noGrp="1"/>
          </p:cNvSpPr>
          <p:nvPr>
            <p:ph type="body" sz="quarter" idx="17"/>
          </p:nvPr>
        </p:nvSpPr>
        <p:spPr>
          <a:xfrm>
            <a:off x="8425147" y="4578154"/>
            <a:ext cx="2176462" cy="1318989"/>
          </a:xfrm>
        </p:spPr>
        <p:txBody>
          <a:bodyPr/>
          <a:lstStyle/>
          <a:p>
            <a:pPr lvl="0"/>
            <a:r>
              <a:rPr lang="sv-SE"/>
              <a:t>Klicka här för att ändra format på bakgrundstexten</a:t>
            </a:r>
          </a:p>
        </p:txBody>
      </p:sp>
      <p:sp>
        <p:nvSpPr>
          <p:cNvPr id="18" name="Tekstin paikkamerkki 7">
            <a:extLst>
              <a:ext uri="{FF2B5EF4-FFF2-40B4-BE49-F238E27FC236}">
                <a16:creationId xmlns:a16="http://schemas.microsoft.com/office/drawing/2014/main" id="{F116491A-0405-4F17-BEF4-90EE0B077D9F}"/>
              </a:ext>
            </a:extLst>
          </p:cNvPr>
          <p:cNvSpPr>
            <a:spLocks noGrp="1"/>
          </p:cNvSpPr>
          <p:nvPr>
            <p:ph type="body" sz="quarter" idx="19" hasCustomPrompt="1"/>
          </p:nvPr>
        </p:nvSpPr>
        <p:spPr>
          <a:xfrm>
            <a:off x="1280158" y="1428935"/>
            <a:ext cx="2278967" cy="837714"/>
          </a:xfrm>
        </p:spPr>
        <p:txBody>
          <a:bodyPr>
            <a:noAutofit/>
          </a:bodyPr>
          <a:lstStyle>
            <a:lvl1pPr>
              <a:defRPr sz="1800" b="1">
                <a:latin typeface="+mj-lt"/>
              </a:defRPr>
            </a:lvl1pPr>
          </a:lstStyle>
          <a:p>
            <a:pPr lvl="0"/>
            <a:r>
              <a:rPr lang="fi-FI" dirty="0"/>
              <a:t>MUOKKAA TEKSTIN PERUSTYYLEJÄ</a:t>
            </a:r>
          </a:p>
        </p:txBody>
      </p:sp>
      <p:sp>
        <p:nvSpPr>
          <p:cNvPr id="4" name="Tekstin paikkamerkki 3">
            <a:extLst>
              <a:ext uri="{FF2B5EF4-FFF2-40B4-BE49-F238E27FC236}">
                <a16:creationId xmlns:a16="http://schemas.microsoft.com/office/drawing/2014/main" id="{046D458A-C9E4-4E93-951F-225472CB8537}"/>
              </a:ext>
            </a:extLst>
          </p:cNvPr>
          <p:cNvSpPr>
            <a:spLocks noGrp="1"/>
          </p:cNvSpPr>
          <p:nvPr>
            <p:ph type="body" sz="quarter" idx="21" hasCustomPrompt="1"/>
          </p:nvPr>
        </p:nvSpPr>
        <p:spPr>
          <a:xfrm>
            <a:off x="1664801" y="3133160"/>
            <a:ext cx="1406989" cy="577850"/>
          </a:xfrm>
        </p:spPr>
        <p:txBody>
          <a:bodyPr>
            <a:normAutofit/>
          </a:bodyPr>
          <a:lstStyle>
            <a:lvl1pPr algn="ctr">
              <a:defRPr sz="3200" b="1">
                <a:solidFill>
                  <a:schemeClr val="bg1"/>
                </a:solidFill>
              </a:defRPr>
            </a:lvl1pPr>
          </a:lstStyle>
          <a:p>
            <a:pPr lvl="0"/>
            <a:r>
              <a:rPr lang="fi-FI" dirty="0"/>
              <a:t>86 %</a:t>
            </a:r>
          </a:p>
        </p:txBody>
      </p:sp>
      <p:sp>
        <p:nvSpPr>
          <p:cNvPr id="20" name="Tekstin paikkamerkki 3">
            <a:extLst>
              <a:ext uri="{FF2B5EF4-FFF2-40B4-BE49-F238E27FC236}">
                <a16:creationId xmlns:a16="http://schemas.microsoft.com/office/drawing/2014/main" id="{1137F18E-F763-4520-82E2-EB8825559395}"/>
              </a:ext>
            </a:extLst>
          </p:cNvPr>
          <p:cNvSpPr>
            <a:spLocks noGrp="1"/>
          </p:cNvSpPr>
          <p:nvPr>
            <p:ph type="body" sz="quarter" idx="22" hasCustomPrompt="1"/>
          </p:nvPr>
        </p:nvSpPr>
        <p:spPr>
          <a:xfrm>
            <a:off x="5199837" y="3140072"/>
            <a:ext cx="1406989" cy="577850"/>
          </a:xfrm>
        </p:spPr>
        <p:txBody>
          <a:bodyPr>
            <a:normAutofit/>
          </a:bodyPr>
          <a:lstStyle>
            <a:lvl1pPr algn="ctr">
              <a:defRPr sz="3200" b="1">
                <a:solidFill>
                  <a:schemeClr val="bg1"/>
                </a:solidFill>
              </a:defRPr>
            </a:lvl1pPr>
          </a:lstStyle>
          <a:p>
            <a:pPr lvl="0"/>
            <a:r>
              <a:rPr lang="fi-FI" dirty="0"/>
              <a:t>86 %</a:t>
            </a:r>
          </a:p>
        </p:txBody>
      </p:sp>
      <p:sp>
        <p:nvSpPr>
          <p:cNvPr id="21" name="Tekstin paikkamerkki 3">
            <a:extLst>
              <a:ext uri="{FF2B5EF4-FFF2-40B4-BE49-F238E27FC236}">
                <a16:creationId xmlns:a16="http://schemas.microsoft.com/office/drawing/2014/main" id="{772942FB-559A-4D12-B3CC-C8A39D32CA38}"/>
              </a:ext>
            </a:extLst>
          </p:cNvPr>
          <p:cNvSpPr>
            <a:spLocks noGrp="1"/>
          </p:cNvSpPr>
          <p:nvPr>
            <p:ph type="body" sz="quarter" idx="23" hasCustomPrompt="1"/>
          </p:nvPr>
        </p:nvSpPr>
        <p:spPr>
          <a:xfrm>
            <a:off x="8734874" y="3133160"/>
            <a:ext cx="1406989" cy="577850"/>
          </a:xfrm>
        </p:spPr>
        <p:txBody>
          <a:bodyPr>
            <a:normAutofit/>
          </a:bodyPr>
          <a:lstStyle>
            <a:lvl1pPr algn="ctr">
              <a:defRPr sz="3200" b="1">
                <a:solidFill>
                  <a:schemeClr val="bg1"/>
                </a:solidFill>
              </a:defRPr>
            </a:lvl1pPr>
          </a:lstStyle>
          <a:p>
            <a:pPr lvl="0"/>
            <a:r>
              <a:rPr lang="fi-FI" dirty="0"/>
              <a:t>86 %</a:t>
            </a:r>
          </a:p>
        </p:txBody>
      </p:sp>
      <p:sp>
        <p:nvSpPr>
          <p:cNvPr id="24" name="Tekstin paikkamerkki 7">
            <a:extLst>
              <a:ext uri="{FF2B5EF4-FFF2-40B4-BE49-F238E27FC236}">
                <a16:creationId xmlns:a16="http://schemas.microsoft.com/office/drawing/2014/main" id="{69E9FD0E-DDBA-4D70-914B-781AF44BBB1F}"/>
              </a:ext>
            </a:extLst>
          </p:cNvPr>
          <p:cNvSpPr>
            <a:spLocks noGrp="1"/>
          </p:cNvSpPr>
          <p:nvPr>
            <p:ph type="body" sz="quarter" idx="24" hasCustomPrompt="1"/>
          </p:nvPr>
        </p:nvSpPr>
        <p:spPr>
          <a:xfrm>
            <a:off x="4763847" y="1420621"/>
            <a:ext cx="2278967" cy="837714"/>
          </a:xfrm>
        </p:spPr>
        <p:txBody>
          <a:bodyPr>
            <a:noAutofit/>
          </a:bodyPr>
          <a:lstStyle>
            <a:lvl1pPr>
              <a:defRPr sz="1800" b="1">
                <a:latin typeface="+mj-lt"/>
              </a:defRPr>
            </a:lvl1pPr>
          </a:lstStyle>
          <a:p>
            <a:pPr lvl="0"/>
            <a:r>
              <a:rPr lang="fi-FI" dirty="0"/>
              <a:t>MUOKKAA TEKSTIN PERUSTYYLEJÄ</a:t>
            </a:r>
          </a:p>
        </p:txBody>
      </p:sp>
      <p:sp>
        <p:nvSpPr>
          <p:cNvPr id="25" name="Tekstin paikkamerkki 7">
            <a:extLst>
              <a:ext uri="{FF2B5EF4-FFF2-40B4-BE49-F238E27FC236}">
                <a16:creationId xmlns:a16="http://schemas.microsoft.com/office/drawing/2014/main" id="{B2E2F75D-30F5-4829-9100-6E14119C2692}"/>
              </a:ext>
            </a:extLst>
          </p:cNvPr>
          <p:cNvSpPr>
            <a:spLocks noGrp="1"/>
          </p:cNvSpPr>
          <p:nvPr>
            <p:ph type="body" sz="quarter" idx="25" hasCustomPrompt="1"/>
          </p:nvPr>
        </p:nvSpPr>
        <p:spPr>
          <a:xfrm>
            <a:off x="8391290" y="1416605"/>
            <a:ext cx="2278967" cy="837714"/>
          </a:xfrm>
        </p:spPr>
        <p:txBody>
          <a:bodyPr>
            <a:noAutofit/>
          </a:bodyPr>
          <a:lstStyle>
            <a:lvl1pPr>
              <a:defRPr sz="1800" b="1">
                <a:latin typeface="+mj-lt"/>
              </a:defRPr>
            </a:lvl1pPr>
          </a:lstStyle>
          <a:p>
            <a:pPr lvl="0"/>
            <a:r>
              <a:rPr lang="fi-FI" dirty="0"/>
              <a:t>MUOKKAA TEKSTIN PERUSTYYLEJÄ</a:t>
            </a:r>
          </a:p>
        </p:txBody>
      </p:sp>
      <p:pic>
        <p:nvPicPr>
          <p:cNvPr id="26" name="Kuva 25">
            <a:extLst>
              <a:ext uri="{FF2B5EF4-FFF2-40B4-BE49-F238E27FC236}">
                <a16:creationId xmlns:a16="http://schemas.microsoft.com/office/drawing/2014/main" id="{0AAA497F-EFCE-4F65-A97A-7E5C8949A09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3373835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tsikko ja kuvake 6">
    <p:bg>
      <p:bgPr>
        <a:blipFill dpi="0" rotWithShape="1">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ekstin paikkamerkki 5">
            <a:extLst>
              <a:ext uri="{FF2B5EF4-FFF2-40B4-BE49-F238E27FC236}">
                <a16:creationId xmlns:a16="http://schemas.microsoft.com/office/drawing/2014/main" id="{2006DD2C-7C48-4825-BF10-6CCCFD8ACC86}"/>
              </a:ext>
            </a:extLst>
          </p:cNvPr>
          <p:cNvSpPr>
            <a:spLocks noGrp="1"/>
          </p:cNvSpPr>
          <p:nvPr>
            <p:ph type="body" sz="quarter" idx="14"/>
          </p:nvPr>
        </p:nvSpPr>
        <p:spPr>
          <a:xfrm>
            <a:off x="6690911" y="805401"/>
            <a:ext cx="3932238" cy="1674328"/>
          </a:xfrm>
        </p:spPr>
        <p:txBody>
          <a:bodyPr>
            <a:noAutofit/>
          </a:bodyPr>
          <a:lstStyle>
            <a:lvl1pPr>
              <a:defRPr sz="2000" b="1">
                <a:solidFill>
                  <a:schemeClr val="tx1"/>
                </a:solidFill>
                <a:latin typeface="+mn-lt"/>
              </a:defRPr>
            </a:lvl1pPr>
            <a:lvl2pPr>
              <a:defRPr sz="2400">
                <a:latin typeface="+mj-lt"/>
              </a:defRPr>
            </a:lvl2pPr>
            <a:lvl3pPr>
              <a:defRPr sz="2400">
                <a:latin typeface="+mj-lt"/>
              </a:defRPr>
            </a:lvl3pPr>
            <a:lvl4pPr>
              <a:defRPr sz="2400">
                <a:latin typeface="+mj-lt"/>
              </a:defRPr>
            </a:lvl4pPr>
            <a:lvl5pPr>
              <a:defRPr sz="2400">
                <a:latin typeface="+mj-lt"/>
              </a:defRPr>
            </a:lvl5pPr>
          </a:lstStyle>
          <a:p>
            <a:pPr lvl="0"/>
            <a:r>
              <a:rPr lang="sv-SE"/>
              <a:t>Klicka här för att ändra format på bakgrundstexten</a:t>
            </a:r>
          </a:p>
        </p:txBody>
      </p:sp>
      <p:sp>
        <p:nvSpPr>
          <p:cNvPr id="15" name="Otsikko 14">
            <a:extLst>
              <a:ext uri="{FF2B5EF4-FFF2-40B4-BE49-F238E27FC236}">
                <a16:creationId xmlns:a16="http://schemas.microsoft.com/office/drawing/2014/main" id="{63032C40-4D7F-4A3D-A0E6-C334281488A1}"/>
              </a:ext>
            </a:extLst>
          </p:cNvPr>
          <p:cNvSpPr>
            <a:spLocks noGrp="1"/>
          </p:cNvSpPr>
          <p:nvPr>
            <p:ph type="title" hasCustomPrompt="1"/>
          </p:nvPr>
        </p:nvSpPr>
        <p:spPr/>
        <p:txBody>
          <a:bodyPr/>
          <a:lstStyle>
            <a:lvl1pPr>
              <a:defRPr sz="4400">
                <a:solidFill>
                  <a:schemeClr val="tx1"/>
                </a:solidFill>
              </a:defRPr>
            </a:lvl1pPr>
          </a:lstStyle>
          <a:p>
            <a:r>
              <a:rPr lang="fi-FI" dirty="0"/>
              <a:t>MUOKKAA OTS. PERUSTYYL. NAPSAUTT.</a:t>
            </a:r>
          </a:p>
        </p:txBody>
      </p:sp>
      <p:sp>
        <p:nvSpPr>
          <p:cNvPr id="3" name="Kaavion paikkamerkki 2">
            <a:extLst>
              <a:ext uri="{FF2B5EF4-FFF2-40B4-BE49-F238E27FC236}">
                <a16:creationId xmlns:a16="http://schemas.microsoft.com/office/drawing/2014/main" id="{3C3E1EF9-17AF-4E01-B05B-A81F9FA06D78}"/>
              </a:ext>
            </a:extLst>
          </p:cNvPr>
          <p:cNvSpPr>
            <a:spLocks noGrp="1"/>
          </p:cNvSpPr>
          <p:nvPr>
            <p:ph type="chart" sz="quarter" idx="15"/>
          </p:nvPr>
        </p:nvSpPr>
        <p:spPr>
          <a:xfrm>
            <a:off x="472440" y="3429000"/>
            <a:ext cx="2386846" cy="2351949"/>
          </a:xfrm>
        </p:spPr>
        <p:txBody>
          <a:bodyPr/>
          <a:lstStyle/>
          <a:p>
            <a:r>
              <a:rPr lang="sv-SE"/>
              <a:t>Klicka på ikonen för att lägga till ett diagram</a:t>
            </a:r>
            <a:endParaRPr lang="fi-FI"/>
          </a:p>
        </p:txBody>
      </p:sp>
      <p:sp>
        <p:nvSpPr>
          <p:cNvPr id="8" name="Kaavion paikkamerkki 2">
            <a:extLst>
              <a:ext uri="{FF2B5EF4-FFF2-40B4-BE49-F238E27FC236}">
                <a16:creationId xmlns:a16="http://schemas.microsoft.com/office/drawing/2014/main" id="{0CEA9CF5-CB8E-4217-BDA5-5BE4DBC048D3}"/>
              </a:ext>
            </a:extLst>
          </p:cNvPr>
          <p:cNvSpPr>
            <a:spLocks noGrp="1"/>
          </p:cNvSpPr>
          <p:nvPr>
            <p:ph type="chart" sz="quarter" idx="16"/>
          </p:nvPr>
        </p:nvSpPr>
        <p:spPr>
          <a:xfrm>
            <a:off x="3421824" y="3428997"/>
            <a:ext cx="2386846" cy="2351949"/>
          </a:xfrm>
        </p:spPr>
        <p:txBody>
          <a:bodyPr/>
          <a:lstStyle/>
          <a:p>
            <a:r>
              <a:rPr lang="sv-SE"/>
              <a:t>Klicka på ikonen för att lägga till ett diagram</a:t>
            </a:r>
            <a:endParaRPr lang="fi-FI"/>
          </a:p>
        </p:txBody>
      </p:sp>
      <p:sp>
        <p:nvSpPr>
          <p:cNvPr id="9" name="Kaavion paikkamerkki 2">
            <a:extLst>
              <a:ext uri="{FF2B5EF4-FFF2-40B4-BE49-F238E27FC236}">
                <a16:creationId xmlns:a16="http://schemas.microsoft.com/office/drawing/2014/main" id="{D7D616E7-2BA3-41C7-BF1C-48D42981E853}"/>
              </a:ext>
            </a:extLst>
          </p:cNvPr>
          <p:cNvSpPr>
            <a:spLocks noGrp="1"/>
          </p:cNvSpPr>
          <p:nvPr>
            <p:ph type="chart" sz="quarter" idx="17"/>
          </p:nvPr>
        </p:nvSpPr>
        <p:spPr>
          <a:xfrm>
            <a:off x="6270184" y="3428997"/>
            <a:ext cx="2386846" cy="2351949"/>
          </a:xfrm>
        </p:spPr>
        <p:txBody>
          <a:bodyPr/>
          <a:lstStyle/>
          <a:p>
            <a:r>
              <a:rPr lang="sv-SE"/>
              <a:t>Klicka på ikonen för att lägga till ett diagram</a:t>
            </a:r>
            <a:endParaRPr lang="fi-FI"/>
          </a:p>
        </p:txBody>
      </p:sp>
      <p:sp>
        <p:nvSpPr>
          <p:cNvPr id="10" name="Kaavion paikkamerkki 2">
            <a:extLst>
              <a:ext uri="{FF2B5EF4-FFF2-40B4-BE49-F238E27FC236}">
                <a16:creationId xmlns:a16="http://schemas.microsoft.com/office/drawing/2014/main" id="{8EB3BAE4-E997-4B35-9AD4-5627CFC6C9C5}"/>
              </a:ext>
            </a:extLst>
          </p:cNvPr>
          <p:cNvSpPr>
            <a:spLocks noGrp="1"/>
          </p:cNvSpPr>
          <p:nvPr>
            <p:ph type="chart" sz="quarter" idx="18"/>
          </p:nvPr>
        </p:nvSpPr>
        <p:spPr>
          <a:xfrm>
            <a:off x="8950458" y="3428997"/>
            <a:ext cx="2386846" cy="2351949"/>
          </a:xfrm>
        </p:spPr>
        <p:txBody>
          <a:bodyPr/>
          <a:lstStyle/>
          <a:p>
            <a:r>
              <a:rPr lang="sv-SE"/>
              <a:t>Klicka på ikonen för att lägga till ett diagram</a:t>
            </a:r>
            <a:endParaRPr lang="fi-FI"/>
          </a:p>
        </p:txBody>
      </p:sp>
      <p:pic>
        <p:nvPicPr>
          <p:cNvPr id="11" name="Kuva 10">
            <a:extLst>
              <a:ext uri="{FF2B5EF4-FFF2-40B4-BE49-F238E27FC236}">
                <a16:creationId xmlns:a16="http://schemas.microsoft.com/office/drawing/2014/main" id="{3A050099-06D4-4E51-A2A1-36298CA395E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34250842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tsikko ja smartart 1">
    <p:bg>
      <p:bgPr>
        <a:blipFill dpi="0" rotWithShape="1">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Kuvan paikkamerkki 7">
            <a:extLst>
              <a:ext uri="{FF2B5EF4-FFF2-40B4-BE49-F238E27FC236}">
                <a16:creationId xmlns:a16="http://schemas.microsoft.com/office/drawing/2014/main" id="{9A92C2B0-5DD0-4125-AD14-1F7B4BA7A812}"/>
              </a:ext>
            </a:extLst>
          </p:cNvPr>
          <p:cNvSpPr>
            <a:spLocks noGrp="1"/>
          </p:cNvSpPr>
          <p:nvPr>
            <p:ph type="pic" sz="quarter" idx="11"/>
          </p:nvPr>
        </p:nvSpPr>
        <p:spPr>
          <a:xfrm>
            <a:off x="14287" y="0"/>
            <a:ext cx="12177713" cy="6858000"/>
          </a:xfrm>
        </p:spPr>
        <p:txBody>
          <a:bodyPr/>
          <a:lstStyle/>
          <a:p>
            <a:r>
              <a:rPr lang="sv-SE"/>
              <a:t>Klicka på ikonen för att lägga till en bild</a:t>
            </a:r>
            <a:endParaRPr lang="fi-FI" dirty="0"/>
          </a:p>
        </p:txBody>
      </p:sp>
      <p:sp>
        <p:nvSpPr>
          <p:cNvPr id="4" name="Tekstin paikkamerkki 3">
            <a:extLst>
              <a:ext uri="{FF2B5EF4-FFF2-40B4-BE49-F238E27FC236}">
                <a16:creationId xmlns:a16="http://schemas.microsoft.com/office/drawing/2014/main" id="{ADA8F09E-5926-48B5-9A4D-7794F1A68430}"/>
              </a:ext>
            </a:extLst>
          </p:cNvPr>
          <p:cNvSpPr>
            <a:spLocks noGrp="1"/>
          </p:cNvSpPr>
          <p:nvPr>
            <p:ph type="body" sz="half" idx="2"/>
          </p:nvPr>
        </p:nvSpPr>
        <p:spPr>
          <a:xfrm>
            <a:off x="6725613" y="780132"/>
            <a:ext cx="3836222" cy="1589420"/>
          </a:xfrm>
          <a:prstGeom prst="rect">
            <a:avLst/>
          </a:prstGeom>
        </p:spPr>
        <p:txBody>
          <a:bodyPr>
            <a:noAutofit/>
          </a:bodyPr>
          <a:lstStyle>
            <a:lvl1pPr marL="0" indent="0">
              <a:buNone/>
              <a:defRPr sz="2800" b="1">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6" name="SmartArt-paikkamerkki 5">
            <a:extLst>
              <a:ext uri="{FF2B5EF4-FFF2-40B4-BE49-F238E27FC236}">
                <a16:creationId xmlns:a16="http://schemas.microsoft.com/office/drawing/2014/main" id="{F7A31D1C-664E-4F6D-9335-35F4F42CFAF4}"/>
              </a:ext>
            </a:extLst>
          </p:cNvPr>
          <p:cNvSpPr>
            <a:spLocks noGrp="1"/>
          </p:cNvSpPr>
          <p:nvPr>
            <p:ph type="dgm" sz="quarter" idx="10"/>
          </p:nvPr>
        </p:nvSpPr>
        <p:spPr>
          <a:xfrm>
            <a:off x="472440" y="3941357"/>
            <a:ext cx="10089395" cy="1221486"/>
          </a:xfrm>
        </p:spPr>
        <p:txBody>
          <a:bodyPr/>
          <a:lstStyle/>
          <a:p>
            <a:r>
              <a:rPr lang="sv-SE"/>
              <a:t>Klicka på ikonen för att lägga till SmartArt-grafik</a:t>
            </a:r>
            <a:endParaRPr lang="fi-FI" dirty="0"/>
          </a:p>
        </p:txBody>
      </p:sp>
      <p:sp>
        <p:nvSpPr>
          <p:cNvPr id="9" name="Otsikko 8">
            <a:extLst>
              <a:ext uri="{FF2B5EF4-FFF2-40B4-BE49-F238E27FC236}">
                <a16:creationId xmlns:a16="http://schemas.microsoft.com/office/drawing/2014/main" id="{F2E80CEA-88ED-4412-BA81-4E6F446EA732}"/>
              </a:ext>
            </a:extLst>
          </p:cNvPr>
          <p:cNvSpPr>
            <a:spLocks noGrp="1"/>
          </p:cNvSpPr>
          <p:nvPr>
            <p:ph type="title" hasCustomPrompt="1"/>
          </p:nvPr>
        </p:nvSpPr>
        <p:spPr/>
        <p:txBody>
          <a:bodyPr/>
          <a:lstStyle>
            <a:lvl1pPr>
              <a:defRPr sz="4400">
                <a:solidFill>
                  <a:schemeClr val="accent1"/>
                </a:solidFill>
              </a:defRPr>
            </a:lvl1pPr>
          </a:lstStyle>
          <a:p>
            <a:r>
              <a:rPr lang="fi-FI" dirty="0"/>
              <a:t>MUOKKAA OTS. PERUSTYYL. NAPSAUTT.</a:t>
            </a:r>
          </a:p>
        </p:txBody>
      </p:sp>
      <p:pic>
        <p:nvPicPr>
          <p:cNvPr id="7" name="Kuva 6">
            <a:extLst>
              <a:ext uri="{FF2B5EF4-FFF2-40B4-BE49-F238E27FC236}">
                <a16:creationId xmlns:a16="http://schemas.microsoft.com/office/drawing/2014/main" id="{268CF9ED-71ED-4FD8-A803-6E951B36833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2935700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inaus 1">
    <p:bg>
      <p:bgPr>
        <a:solidFill>
          <a:schemeClr val="bg1"/>
        </a:solidFill>
        <a:effectLst/>
      </p:bgPr>
    </p:bg>
    <p:spTree>
      <p:nvGrpSpPr>
        <p:cNvPr id="1" name=""/>
        <p:cNvGrpSpPr/>
        <p:nvPr/>
      </p:nvGrpSpPr>
      <p:grpSpPr>
        <a:xfrm>
          <a:off x="0" y="0"/>
          <a:ext cx="0" cy="0"/>
          <a:chOff x="0" y="0"/>
          <a:chExt cx="0" cy="0"/>
        </a:xfrm>
      </p:grpSpPr>
      <p:sp>
        <p:nvSpPr>
          <p:cNvPr id="12" name="Kuvan paikkamerkki 11">
            <a:extLst>
              <a:ext uri="{FF2B5EF4-FFF2-40B4-BE49-F238E27FC236}">
                <a16:creationId xmlns:a16="http://schemas.microsoft.com/office/drawing/2014/main" id="{0074D787-1ACF-422D-A96B-AFA7E6F3DFF2}"/>
              </a:ext>
            </a:extLst>
          </p:cNvPr>
          <p:cNvSpPr>
            <a:spLocks noGrp="1"/>
          </p:cNvSpPr>
          <p:nvPr>
            <p:ph type="pic" sz="quarter" idx="12"/>
          </p:nvPr>
        </p:nvSpPr>
        <p:spPr>
          <a:xfrm>
            <a:off x="-1" y="0"/>
            <a:ext cx="12192000" cy="6857999"/>
          </a:xfrm>
        </p:spPr>
        <p:txBody>
          <a:bodyPr/>
          <a:lstStyle/>
          <a:p>
            <a:r>
              <a:rPr lang="sv-SE"/>
              <a:t>Klicka på ikonen för att lägga till en bild</a:t>
            </a:r>
            <a:endParaRPr lang="fi-FI" dirty="0"/>
          </a:p>
        </p:txBody>
      </p:sp>
      <p:cxnSp>
        <p:nvCxnSpPr>
          <p:cNvPr id="18" name="Suora yhdysviiva 17">
            <a:extLst>
              <a:ext uri="{FF2B5EF4-FFF2-40B4-BE49-F238E27FC236}">
                <a16:creationId xmlns:a16="http://schemas.microsoft.com/office/drawing/2014/main" id="{D1DFB0EC-D565-4F4E-816A-AD80FFA9DD18}"/>
              </a:ext>
            </a:extLst>
          </p:cNvPr>
          <p:cNvCxnSpPr>
            <a:cxnSpLocks/>
          </p:cNvCxnSpPr>
          <p:nvPr userDrawn="1"/>
        </p:nvCxnSpPr>
        <p:spPr>
          <a:xfrm>
            <a:off x="5523266" y="4823089"/>
            <a:ext cx="947760" cy="0"/>
          </a:xfrm>
          <a:prstGeom prst="line">
            <a:avLst/>
          </a:prstGeom>
          <a:ln w="57150">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ekstin paikkamerkki 3">
            <a:extLst>
              <a:ext uri="{FF2B5EF4-FFF2-40B4-BE49-F238E27FC236}">
                <a16:creationId xmlns:a16="http://schemas.microsoft.com/office/drawing/2014/main" id="{DEDC5C32-8EF6-4B0A-841D-061F383C9DFD}"/>
              </a:ext>
            </a:extLst>
          </p:cNvPr>
          <p:cNvSpPr txBox="1">
            <a:spLocks/>
          </p:cNvSpPr>
          <p:nvPr userDrawn="1"/>
        </p:nvSpPr>
        <p:spPr>
          <a:xfrm>
            <a:off x="-197708" y="1384947"/>
            <a:ext cx="2776575" cy="53481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sv-SE" sz="6800" b="1" dirty="0">
                <a:solidFill>
                  <a:schemeClr val="accent3"/>
                </a:solidFill>
              </a:rPr>
              <a:t>”</a:t>
            </a:r>
            <a:endParaRPr lang="fi-FI" sz="6800" b="1" dirty="0">
              <a:solidFill>
                <a:schemeClr val="accent3"/>
              </a:solidFill>
            </a:endParaRPr>
          </a:p>
        </p:txBody>
      </p:sp>
      <p:sp>
        <p:nvSpPr>
          <p:cNvPr id="4" name="Tekstin paikkamerkki 3">
            <a:extLst>
              <a:ext uri="{FF2B5EF4-FFF2-40B4-BE49-F238E27FC236}">
                <a16:creationId xmlns:a16="http://schemas.microsoft.com/office/drawing/2014/main" id="{1FFF94CD-97D0-4980-A7C3-5544756084EF}"/>
              </a:ext>
            </a:extLst>
          </p:cNvPr>
          <p:cNvSpPr>
            <a:spLocks noGrp="1"/>
          </p:cNvSpPr>
          <p:nvPr>
            <p:ph type="body" sz="quarter" idx="10"/>
          </p:nvPr>
        </p:nvSpPr>
        <p:spPr>
          <a:xfrm>
            <a:off x="1658938" y="1919288"/>
            <a:ext cx="9112250" cy="2874962"/>
          </a:xfrm>
        </p:spPr>
        <p:txBody>
          <a:bodyPr>
            <a:normAutofit/>
          </a:bodyPr>
          <a:lstStyle>
            <a:lvl1pPr algn="ctr">
              <a:defRPr sz="3600" b="1"/>
            </a:lvl1pPr>
            <a:lvl2pPr>
              <a:defRPr sz="3600" b="1"/>
            </a:lvl2pPr>
            <a:lvl3pPr>
              <a:defRPr sz="3600" b="1"/>
            </a:lvl3pPr>
            <a:lvl4pPr>
              <a:defRPr sz="3600" b="1"/>
            </a:lvl4pPr>
            <a:lvl5pPr>
              <a:defRPr sz="3600" b="1"/>
            </a:lvl5pPr>
          </a:lstStyle>
          <a:p>
            <a:pPr lvl="0"/>
            <a:r>
              <a:rPr lang="sv-SE"/>
              <a:t>Klicka här för att ändra format på bakgrundstexten</a:t>
            </a:r>
          </a:p>
        </p:txBody>
      </p:sp>
      <p:sp>
        <p:nvSpPr>
          <p:cNvPr id="6" name="Tekstin paikkamerkki 5">
            <a:extLst>
              <a:ext uri="{FF2B5EF4-FFF2-40B4-BE49-F238E27FC236}">
                <a16:creationId xmlns:a16="http://schemas.microsoft.com/office/drawing/2014/main" id="{0A635738-6E2C-4286-A20F-0DD491BE6511}"/>
              </a:ext>
            </a:extLst>
          </p:cNvPr>
          <p:cNvSpPr>
            <a:spLocks noGrp="1"/>
          </p:cNvSpPr>
          <p:nvPr>
            <p:ph type="body" sz="quarter" idx="11"/>
          </p:nvPr>
        </p:nvSpPr>
        <p:spPr>
          <a:xfrm>
            <a:off x="3095228" y="4894112"/>
            <a:ext cx="6239670" cy="661331"/>
          </a:xfrm>
        </p:spPr>
        <p:txBody>
          <a:bodyPr>
            <a:noAutofit/>
          </a:bodyPr>
          <a:lstStyle>
            <a:lvl1pPr algn="ctr">
              <a:defRPr sz="2800" b="1">
                <a:solidFill>
                  <a:schemeClr val="tx1"/>
                </a:solidFill>
              </a:defRPr>
            </a:lvl1pPr>
            <a:lvl2pPr>
              <a:defRPr sz="3200" b="1"/>
            </a:lvl2pPr>
            <a:lvl3pPr>
              <a:defRPr sz="3200" b="1"/>
            </a:lvl3pPr>
            <a:lvl4pPr>
              <a:defRPr sz="3200" b="1"/>
            </a:lvl4pPr>
            <a:lvl5pPr>
              <a:defRPr sz="3200" b="1"/>
            </a:lvl5pPr>
          </a:lstStyle>
          <a:p>
            <a:pPr lvl="0"/>
            <a:r>
              <a:rPr lang="sv-SE"/>
              <a:t>Klicka här för att ändra format på bakgrundstexten</a:t>
            </a:r>
          </a:p>
        </p:txBody>
      </p:sp>
      <p:pic>
        <p:nvPicPr>
          <p:cNvPr id="15" name="Kuva 14">
            <a:extLst>
              <a:ext uri="{FF2B5EF4-FFF2-40B4-BE49-F238E27FC236}">
                <a16:creationId xmlns:a16="http://schemas.microsoft.com/office/drawing/2014/main" id="{1CFD6710-1C85-457D-AF35-CEAC93B8461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6307368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inaus 2">
    <p:bg>
      <p:bgPr>
        <a:solidFill>
          <a:schemeClr val="accent6"/>
        </a:solidFill>
        <a:effectLst/>
      </p:bgPr>
    </p:bg>
    <p:spTree>
      <p:nvGrpSpPr>
        <p:cNvPr id="1" name=""/>
        <p:cNvGrpSpPr/>
        <p:nvPr/>
      </p:nvGrpSpPr>
      <p:grpSpPr>
        <a:xfrm>
          <a:off x="0" y="0"/>
          <a:ext cx="0" cy="0"/>
          <a:chOff x="0" y="0"/>
          <a:chExt cx="0" cy="0"/>
        </a:xfrm>
      </p:grpSpPr>
      <p:pic>
        <p:nvPicPr>
          <p:cNvPr id="9" name="Kuva 8" descr="Kuva, joka sisältää kohteen rakennus, ulko, maa, seinä&#10;&#10;Kuvaus luotu, korkea luotettavuus">
            <a:extLst>
              <a:ext uri="{FF2B5EF4-FFF2-40B4-BE49-F238E27FC236}">
                <a16:creationId xmlns:a16="http://schemas.microsoft.com/office/drawing/2014/main" id="{7F60F07A-A819-4FCD-BC35-6BE3578159B3}"/>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a:off x="0" y="0"/>
            <a:ext cx="12192000" cy="7040256"/>
          </a:xfrm>
          <a:prstGeom prst="rect">
            <a:avLst/>
          </a:prstGeom>
        </p:spPr>
      </p:pic>
      <p:cxnSp>
        <p:nvCxnSpPr>
          <p:cNvPr id="18" name="Suora yhdysviiva 17">
            <a:extLst>
              <a:ext uri="{FF2B5EF4-FFF2-40B4-BE49-F238E27FC236}">
                <a16:creationId xmlns:a16="http://schemas.microsoft.com/office/drawing/2014/main" id="{D1DFB0EC-D565-4F4E-816A-AD80FFA9DD18}"/>
              </a:ext>
            </a:extLst>
          </p:cNvPr>
          <p:cNvCxnSpPr>
            <a:cxnSpLocks/>
          </p:cNvCxnSpPr>
          <p:nvPr userDrawn="1"/>
        </p:nvCxnSpPr>
        <p:spPr>
          <a:xfrm>
            <a:off x="5523266" y="4823089"/>
            <a:ext cx="947760" cy="0"/>
          </a:xfrm>
          <a:prstGeom prst="line">
            <a:avLst/>
          </a:prstGeom>
          <a:ln w="57150">
            <a:solidFill>
              <a:schemeClr val="bg2"/>
            </a:solidFill>
          </a:ln>
        </p:spPr>
        <p:style>
          <a:lnRef idx="1">
            <a:schemeClr val="accent1"/>
          </a:lnRef>
          <a:fillRef idx="0">
            <a:schemeClr val="accent1"/>
          </a:fillRef>
          <a:effectRef idx="0">
            <a:schemeClr val="accent1"/>
          </a:effectRef>
          <a:fontRef idx="minor">
            <a:schemeClr val="tx1"/>
          </a:fontRef>
        </p:style>
      </p:cxnSp>
      <p:sp>
        <p:nvSpPr>
          <p:cNvPr id="19" name="Tekstin paikkamerkki 3">
            <a:extLst>
              <a:ext uri="{FF2B5EF4-FFF2-40B4-BE49-F238E27FC236}">
                <a16:creationId xmlns:a16="http://schemas.microsoft.com/office/drawing/2014/main" id="{30CE1E30-93EE-4DBA-A041-65943E041B51}"/>
              </a:ext>
            </a:extLst>
          </p:cNvPr>
          <p:cNvSpPr txBox="1">
            <a:spLocks/>
          </p:cNvSpPr>
          <p:nvPr userDrawn="1"/>
        </p:nvSpPr>
        <p:spPr>
          <a:xfrm>
            <a:off x="4129881" y="4976817"/>
            <a:ext cx="3932237" cy="484060"/>
          </a:xfrm>
          <a:prstGeom prst="rect">
            <a:avLst/>
          </a:prstGeom>
        </p:spPr>
        <p:txBody>
          <a:bodyPr>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endParaRPr lang="fi-FI" sz="3200" b="1" dirty="0">
              <a:solidFill>
                <a:schemeClr val="accent1"/>
              </a:solidFill>
            </a:endParaRPr>
          </a:p>
        </p:txBody>
      </p:sp>
      <p:pic>
        <p:nvPicPr>
          <p:cNvPr id="23" name="Kuva 22">
            <a:extLst>
              <a:ext uri="{FF2B5EF4-FFF2-40B4-BE49-F238E27FC236}">
                <a16:creationId xmlns:a16="http://schemas.microsoft.com/office/drawing/2014/main" id="{91910DA4-DA56-4BA2-A3B0-13B9E55815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39269" y="6361763"/>
            <a:ext cx="2352732" cy="678493"/>
          </a:xfrm>
          <a:prstGeom prst="rect">
            <a:avLst/>
          </a:prstGeom>
        </p:spPr>
      </p:pic>
      <p:sp>
        <p:nvSpPr>
          <p:cNvPr id="8" name="Otsikon paikkamerkki 6">
            <a:extLst>
              <a:ext uri="{FF2B5EF4-FFF2-40B4-BE49-F238E27FC236}">
                <a16:creationId xmlns:a16="http://schemas.microsoft.com/office/drawing/2014/main" id="{41CDE862-4DCC-47B5-9868-9E69F119CB48}"/>
              </a:ext>
            </a:extLst>
          </p:cNvPr>
          <p:cNvSpPr>
            <a:spLocks noGrp="1"/>
          </p:cNvSpPr>
          <p:nvPr>
            <p:ph type="title"/>
          </p:nvPr>
        </p:nvSpPr>
        <p:spPr>
          <a:xfrm>
            <a:off x="739346" y="1461810"/>
            <a:ext cx="10515600" cy="3438144"/>
          </a:xfrm>
          <a:prstGeom prst="rect">
            <a:avLst/>
          </a:prstGeom>
        </p:spPr>
        <p:txBody>
          <a:bodyPr vert="horz" lIns="91440" tIns="45720" rIns="91440" bIns="45720" rtlCol="0" anchor="ctr">
            <a:noAutofit/>
          </a:bodyPr>
          <a:lstStyle>
            <a:lvl1pPr algn="ctr">
              <a:defRPr sz="4000">
                <a:solidFill>
                  <a:schemeClr val="bg1"/>
                </a:solidFill>
                <a:latin typeface="+mn-lt"/>
              </a:defRPr>
            </a:lvl1pPr>
          </a:lstStyle>
          <a:p>
            <a:r>
              <a:rPr lang="sv-SE"/>
              <a:t>Klicka här för att ändra mall för rubrikformat</a:t>
            </a:r>
            <a:endParaRPr lang="fi-FI" dirty="0"/>
          </a:p>
        </p:txBody>
      </p:sp>
      <p:sp>
        <p:nvSpPr>
          <p:cNvPr id="10" name="Tekstin paikkamerkki 3">
            <a:extLst>
              <a:ext uri="{FF2B5EF4-FFF2-40B4-BE49-F238E27FC236}">
                <a16:creationId xmlns:a16="http://schemas.microsoft.com/office/drawing/2014/main" id="{DEDC5C32-8EF6-4B0A-841D-061F383C9DFD}"/>
              </a:ext>
            </a:extLst>
          </p:cNvPr>
          <p:cNvSpPr txBox="1">
            <a:spLocks/>
          </p:cNvSpPr>
          <p:nvPr userDrawn="1"/>
        </p:nvSpPr>
        <p:spPr>
          <a:xfrm>
            <a:off x="-197708" y="1384947"/>
            <a:ext cx="2776575" cy="53481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sv-SE" sz="7200" b="1" dirty="0">
                <a:solidFill>
                  <a:schemeClr val="bg1"/>
                </a:solidFill>
              </a:rPr>
              <a:t>”</a:t>
            </a:r>
            <a:endParaRPr lang="fi-FI" sz="7200" b="1" dirty="0">
              <a:solidFill>
                <a:schemeClr val="bg1"/>
              </a:solidFill>
            </a:endParaRPr>
          </a:p>
        </p:txBody>
      </p:sp>
    </p:spTree>
    <p:extLst>
      <p:ext uri="{BB962C8B-B14F-4D97-AF65-F5344CB8AC3E}">
        <p14:creationId xmlns:p14="http://schemas.microsoft.com/office/powerpoint/2010/main" val="890459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yhjä">
    <p:bg>
      <p:bgPr>
        <a:solidFill>
          <a:schemeClr val="bg1"/>
        </a:solidFill>
        <a:effectLst/>
      </p:bgPr>
    </p:bg>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5BF224E0-D0B3-4936-BA4A-F0E06A522C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6973322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Kiitosdia 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Kuvan paikkamerkki 7">
            <a:extLst>
              <a:ext uri="{FF2B5EF4-FFF2-40B4-BE49-F238E27FC236}">
                <a16:creationId xmlns:a16="http://schemas.microsoft.com/office/drawing/2014/main" id="{0EEB4BE1-5A9E-4F47-8845-E5B55A5D5E13}"/>
              </a:ext>
            </a:extLst>
          </p:cNvPr>
          <p:cNvSpPr>
            <a:spLocks noGrp="1"/>
          </p:cNvSpPr>
          <p:nvPr>
            <p:ph type="pic" sz="quarter" idx="10"/>
          </p:nvPr>
        </p:nvSpPr>
        <p:spPr>
          <a:xfrm>
            <a:off x="0" y="0"/>
            <a:ext cx="12192000" cy="6858000"/>
          </a:xfrm>
          <a:prstGeom prst="rect">
            <a:avLst/>
          </a:prstGeom>
        </p:spPr>
        <p:txBody>
          <a:bodyPr/>
          <a:lstStyle/>
          <a:p>
            <a:r>
              <a:rPr lang="sv-SE"/>
              <a:t>Klicka på ikonen för att lägga till en bild</a:t>
            </a:r>
            <a:endParaRPr lang="fi-FI" dirty="0"/>
          </a:p>
        </p:txBody>
      </p:sp>
      <p:sp>
        <p:nvSpPr>
          <p:cNvPr id="2" name="Otsikko 1">
            <a:extLst>
              <a:ext uri="{FF2B5EF4-FFF2-40B4-BE49-F238E27FC236}">
                <a16:creationId xmlns:a16="http://schemas.microsoft.com/office/drawing/2014/main" id="{BF8EDEA5-BFC1-4964-B605-99C04857C46A}"/>
              </a:ext>
            </a:extLst>
          </p:cNvPr>
          <p:cNvSpPr>
            <a:spLocks noGrp="1"/>
          </p:cNvSpPr>
          <p:nvPr>
            <p:ph type="ctrTitle" hasCustomPrompt="1"/>
          </p:nvPr>
        </p:nvSpPr>
        <p:spPr>
          <a:xfrm>
            <a:off x="1524000" y="1122363"/>
            <a:ext cx="9144000" cy="2387600"/>
          </a:xfrm>
          <a:prstGeom prst="rect">
            <a:avLst/>
          </a:prstGeom>
        </p:spPr>
        <p:txBody>
          <a:bodyPr anchor="b"/>
          <a:lstStyle>
            <a:lvl1pPr algn="l">
              <a:defRPr sz="6000" b="1">
                <a:solidFill>
                  <a:schemeClr val="bg1"/>
                </a:solidFill>
              </a:defRPr>
            </a:lvl1pPr>
          </a:lstStyle>
          <a:p>
            <a:r>
              <a:rPr lang="fi-FI" dirty="0"/>
              <a:t>KIITOS!</a:t>
            </a:r>
          </a:p>
        </p:txBody>
      </p:sp>
      <p:sp>
        <p:nvSpPr>
          <p:cNvPr id="3" name="Alaotsikko 2">
            <a:extLst>
              <a:ext uri="{FF2B5EF4-FFF2-40B4-BE49-F238E27FC236}">
                <a16:creationId xmlns:a16="http://schemas.microsoft.com/office/drawing/2014/main" id="{1D6D23E6-C0DB-45D5-95C1-6948AC4D3459}"/>
              </a:ext>
            </a:extLst>
          </p:cNvPr>
          <p:cNvSpPr>
            <a:spLocks noGrp="1"/>
          </p:cNvSpPr>
          <p:nvPr>
            <p:ph type="subTitle" idx="1"/>
          </p:nvPr>
        </p:nvSpPr>
        <p:spPr>
          <a:xfrm>
            <a:off x="1524000" y="3822958"/>
            <a:ext cx="9144000" cy="95910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fi-FI" dirty="0"/>
          </a:p>
        </p:txBody>
      </p:sp>
      <p:cxnSp>
        <p:nvCxnSpPr>
          <p:cNvPr id="9" name="Suora yhdysviiva 8">
            <a:extLst>
              <a:ext uri="{FF2B5EF4-FFF2-40B4-BE49-F238E27FC236}">
                <a16:creationId xmlns:a16="http://schemas.microsoft.com/office/drawing/2014/main" id="{03FDA4BD-9E6C-41F2-A5AE-A9C2941F7A62}"/>
              </a:ext>
            </a:extLst>
          </p:cNvPr>
          <p:cNvCxnSpPr>
            <a:cxnSpLocks/>
          </p:cNvCxnSpPr>
          <p:nvPr userDrawn="1"/>
        </p:nvCxnSpPr>
        <p:spPr>
          <a:xfrm>
            <a:off x="1524000" y="3682313"/>
            <a:ext cx="94776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Kuva 5">
            <a:extLst>
              <a:ext uri="{FF2B5EF4-FFF2-40B4-BE49-F238E27FC236}">
                <a16:creationId xmlns:a16="http://schemas.microsoft.com/office/drawing/2014/main" id="{94C5CCA4-96C4-4246-B295-3BEBF7BF971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172135" y="5987116"/>
            <a:ext cx="3019865" cy="870884"/>
          </a:xfrm>
          <a:prstGeom prst="rect">
            <a:avLst/>
          </a:prstGeom>
        </p:spPr>
      </p:pic>
    </p:spTree>
    <p:extLst>
      <p:ext uri="{BB962C8B-B14F-4D97-AF65-F5344CB8AC3E}">
        <p14:creationId xmlns:p14="http://schemas.microsoft.com/office/powerpoint/2010/main" val="6519906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iitosdia 2">
    <p:bg>
      <p:bgPr>
        <a:solidFill>
          <a:schemeClr val="bg1"/>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ADC5042A-4526-494D-B783-9714374AB7C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482088"/>
            <a:ext cx="12192000" cy="3911088"/>
          </a:xfrm>
          <a:prstGeom prst="rect">
            <a:avLst/>
          </a:prstGeom>
        </p:spPr>
      </p:pic>
      <p:sp>
        <p:nvSpPr>
          <p:cNvPr id="3" name="Kuvan paikkamerkki 2">
            <a:extLst>
              <a:ext uri="{FF2B5EF4-FFF2-40B4-BE49-F238E27FC236}">
                <a16:creationId xmlns:a16="http://schemas.microsoft.com/office/drawing/2014/main" id="{6C2655C5-231A-4B37-996A-3D71C5F231F3}"/>
              </a:ext>
            </a:extLst>
          </p:cNvPr>
          <p:cNvSpPr>
            <a:spLocks noGrp="1"/>
          </p:cNvSpPr>
          <p:nvPr>
            <p:ph type="pic" sz="quarter" idx="10"/>
          </p:nvPr>
        </p:nvSpPr>
        <p:spPr>
          <a:xfrm>
            <a:off x="0" y="-459313"/>
            <a:ext cx="12192000" cy="3800475"/>
          </a:xfrm>
        </p:spPr>
        <p:txBody>
          <a:bodyPr/>
          <a:lstStyle/>
          <a:p>
            <a:r>
              <a:rPr lang="sv-SE"/>
              <a:t>Klicka på ikonen för att lägga till en bild</a:t>
            </a:r>
            <a:endParaRPr lang="fi-FI"/>
          </a:p>
        </p:txBody>
      </p:sp>
      <p:sp>
        <p:nvSpPr>
          <p:cNvPr id="7" name="Tekstin paikkamerkki 6">
            <a:extLst>
              <a:ext uri="{FF2B5EF4-FFF2-40B4-BE49-F238E27FC236}">
                <a16:creationId xmlns:a16="http://schemas.microsoft.com/office/drawing/2014/main" id="{93C54752-43DE-4FA6-BF20-DDB570B32DC0}"/>
              </a:ext>
            </a:extLst>
          </p:cNvPr>
          <p:cNvSpPr>
            <a:spLocks noGrp="1"/>
          </p:cNvSpPr>
          <p:nvPr>
            <p:ph type="body" sz="quarter" idx="11"/>
          </p:nvPr>
        </p:nvSpPr>
        <p:spPr>
          <a:xfrm>
            <a:off x="1733548" y="5421929"/>
            <a:ext cx="8724899" cy="660686"/>
          </a:xfrm>
        </p:spPr>
        <p:txBody>
          <a:bodyPr/>
          <a:lstStyle/>
          <a:p>
            <a:pPr lvl="0"/>
            <a:r>
              <a:rPr lang="sv-SE"/>
              <a:t>Klicka här för att ändra format på bakgrundstexten</a:t>
            </a:r>
          </a:p>
        </p:txBody>
      </p:sp>
      <p:sp>
        <p:nvSpPr>
          <p:cNvPr id="8" name="Otsikko 7">
            <a:extLst>
              <a:ext uri="{FF2B5EF4-FFF2-40B4-BE49-F238E27FC236}">
                <a16:creationId xmlns:a16="http://schemas.microsoft.com/office/drawing/2014/main" id="{7DBDAD97-44AA-4E3F-990F-ED9F3EC32C18}"/>
              </a:ext>
            </a:extLst>
          </p:cNvPr>
          <p:cNvSpPr>
            <a:spLocks noGrp="1"/>
          </p:cNvSpPr>
          <p:nvPr>
            <p:ph type="title" hasCustomPrompt="1"/>
          </p:nvPr>
        </p:nvSpPr>
        <p:spPr>
          <a:xfrm>
            <a:off x="438146" y="4065752"/>
            <a:ext cx="11315701" cy="1154624"/>
          </a:xfrm>
        </p:spPr>
        <p:txBody>
          <a:bodyPr/>
          <a:lstStyle>
            <a:lvl1pPr algn="ctr">
              <a:defRPr sz="5400"/>
            </a:lvl1pPr>
          </a:lstStyle>
          <a:p>
            <a:r>
              <a:rPr lang="fi-FI" dirty="0"/>
              <a:t>KIITOS!</a:t>
            </a:r>
          </a:p>
        </p:txBody>
      </p:sp>
      <p:pic>
        <p:nvPicPr>
          <p:cNvPr id="9" name="Kuva 8">
            <a:extLst>
              <a:ext uri="{FF2B5EF4-FFF2-40B4-BE49-F238E27FC236}">
                <a16:creationId xmlns:a16="http://schemas.microsoft.com/office/drawing/2014/main" id="{A4A9996C-EB99-4433-8B9D-C3A4B882179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14834534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tsikkodia 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Kuvan paikkamerkki 7">
            <a:extLst>
              <a:ext uri="{FF2B5EF4-FFF2-40B4-BE49-F238E27FC236}">
                <a16:creationId xmlns:a16="http://schemas.microsoft.com/office/drawing/2014/main" id="{0EEB4BE1-5A9E-4F47-8845-E5B55A5D5E13}"/>
              </a:ext>
            </a:extLst>
          </p:cNvPr>
          <p:cNvSpPr>
            <a:spLocks noGrp="1"/>
          </p:cNvSpPr>
          <p:nvPr>
            <p:ph type="pic" sz="quarter" idx="10"/>
          </p:nvPr>
        </p:nvSpPr>
        <p:spPr>
          <a:xfrm>
            <a:off x="0" y="0"/>
            <a:ext cx="12192000" cy="6858000"/>
          </a:xfrm>
          <a:prstGeom prst="rect">
            <a:avLst/>
          </a:prstGeom>
        </p:spPr>
        <p:txBody>
          <a:bodyPr/>
          <a:lstStyle/>
          <a:p>
            <a:r>
              <a:rPr lang="sv-SE"/>
              <a:t>Klicka på ikonen för att lägga till en bild</a:t>
            </a:r>
            <a:endParaRPr lang="fi-FI" dirty="0"/>
          </a:p>
        </p:txBody>
      </p:sp>
      <p:sp>
        <p:nvSpPr>
          <p:cNvPr id="2" name="Otsikko 1">
            <a:extLst>
              <a:ext uri="{FF2B5EF4-FFF2-40B4-BE49-F238E27FC236}">
                <a16:creationId xmlns:a16="http://schemas.microsoft.com/office/drawing/2014/main" id="{BF8EDEA5-BFC1-4964-B605-99C04857C46A}"/>
              </a:ext>
            </a:extLst>
          </p:cNvPr>
          <p:cNvSpPr>
            <a:spLocks noGrp="1"/>
          </p:cNvSpPr>
          <p:nvPr>
            <p:ph type="ctrTitle" hasCustomPrompt="1"/>
          </p:nvPr>
        </p:nvSpPr>
        <p:spPr>
          <a:xfrm>
            <a:off x="1524000" y="1122363"/>
            <a:ext cx="9144000" cy="2387600"/>
          </a:xfrm>
          <a:prstGeom prst="rect">
            <a:avLst/>
          </a:prstGeom>
        </p:spPr>
        <p:txBody>
          <a:bodyPr anchor="b"/>
          <a:lstStyle>
            <a:lvl1pPr algn="l">
              <a:defRPr sz="4800" b="1">
                <a:solidFill>
                  <a:schemeClr val="bg1"/>
                </a:solidFill>
              </a:defRPr>
            </a:lvl1pPr>
          </a:lstStyle>
          <a:p>
            <a:r>
              <a:rPr lang="fi-FI" dirty="0"/>
              <a:t>MUOKKAA OTS. PERUSTYYL. NAPSAUTT.</a:t>
            </a:r>
          </a:p>
        </p:txBody>
      </p:sp>
      <p:sp>
        <p:nvSpPr>
          <p:cNvPr id="3" name="Alaotsikko 2">
            <a:extLst>
              <a:ext uri="{FF2B5EF4-FFF2-40B4-BE49-F238E27FC236}">
                <a16:creationId xmlns:a16="http://schemas.microsoft.com/office/drawing/2014/main" id="{1D6D23E6-C0DB-45D5-95C1-6948AC4D3459}"/>
              </a:ext>
            </a:extLst>
          </p:cNvPr>
          <p:cNvSpPr>
            <a:spLocks noGrp="1"/>
          </p:cNvSpPr>
          <p:nvPr>
            <p:ph type="subTitle" idx="1"/>
          </p:nvPr>
        </p:nvSpPr>
        <p:spPr>
          <a:xfrm>
            <a:off x="1524000" y="3822958"/>
            <a:ext cx="9144000" cy="95910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fi-FI" dirty="0"/>
          </a:p>
        </p:txBody>
      </p:sp>
      <p:cxnSp>
        <p:nvCxnSpPr>
          <p:cNvPr id="9" name="Suora yhdysviiva 8">
            <a:extLst>
              <a:ext uri="{FF2B5EF4-FFF2-40B4-BE49-F238E27FC236}">
                <a16:creationId xmlns:a16="http://schemas.microsoft.com/office/drawing/2014/main" id="{03FDA4BD-9E6C-41F2-A5AE-A9C2941F7A62}"/>
              </a:ext>
            </a:extLst>
          </p:cNvPr>
          <p:cNvCxnSpPr>
            <a:cxnSpLocks/>
          </p:cNvCxnSpPr>
          <p:nvPr userDrawn="1"/>
        </p:nvCxnSpPr>
        <p:spPr>
          <a:xfrm>
            <a:off x="1524000" y="3682313"/>
            <a:ext cx="94776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Kuva 5">
            <a:extLst>
              <a:ext uri="{FF2B5EF4-FFF2-40B4-BE49-F238E27FC236}">
                <a16:creationId xmlns:a16="http://schemas.microsoft.com/office/drawing/2014/main" id="{94C5CCA4-96C4-4246-B295-3BEBF7BF971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172135" y="5987116"/>
            <a:ext cx="3019865" cy="870884"/>
          </a:xfrm>
          <a:prstGeom prst="rect">
            <a:avLst/>
          </a:prstGeom>
        </p:spPr>
      </p:pic>
    </p:spTree>
    <p:extLst>
      <p:ext uri="{BB962C8B-B14F-4D97-AF65-F5344CB8AC3E}">
        <p14:creationId xmlns:p14="http://schemas.microsoft.com/office/powerpoint/2010/main" val="27139556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tsikkodia 3">
    <p:bg>
      <p:bgPr>
        <a:solidFill>
          <a:schemeClr val="bg1"/>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ADC5042A-4526-494D-B783-9714374AB7CD}"/>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a:ext>
            </a:extLst>
          </a:blip>
          <a:srcRect r="-156"/>
          <a:stretch/>
        </p:blipFill>
        <p:spPr>
          <a:xfrm>
            <a:off x="0" y="0"/>
            <a:ext cx="12192000" cy="3800474"/>
          </a:xfrm>
          <a:prstGeom prst="rect">
            <a:avLst/>
          </a:prstGeom>
        </p:spPr>
      </p:pic>
      <p:sp>
        <p:nvSpPr>
          <p:cNvPr id="3" name="Kuvan paikkamerkki 2">
            <a:extLst>
              <a:ext uri="{FF2B5EF4-FFF2-40B4-BE49-F238E27FC236}">
                <a16:creationId xmlns:a16="http://schemas.microsoft.com/office/drawing/2014/main" id="{6C2655C5-231A-4B37-996A-3D71C5F231F3}"/>
              </a:ext>
            </a:extLst>
          </p:cNvPr>
          <p:cNvSpPr>
            <a:spLocks noGrp="1"/>
          </p:cNvSpPr>
          <p:nvPr>
            <p:ph type="pic" sz="quarter" idx="10"/>
          </p:nvPr>
        </p:nvSpPr>
        <p:spPr>
          <a:xfrm>
            <a:off x="0" y="0"/>
            <a:ext cx="12192000" cy="3800475"/>
          </a:xfrm>
        </p:spPr>
        <p:txBody>
          <a:bodyPr/>
          <a:lstStyle/>
          <a:p>
            <a:r>
              <a:rPr lang="sv-SE"/>
              <a:t>Klicka på ikonen för att lägga till en bild</a:t>
            </a:r>
            <a:endParaRPr lang="fi-FI"/>
          </a:p>
        </p:txBody>
      </p:sp>
      <p:sp>
        <p:nvSpPr>
          <p:cNvPr id="7" name="Tekstin paikkamerkki 6">
            <a:extLst>
              <a:ext uri="{FF2B5EF4-FFF2-40B4-BE49-F238E27FC236}">
                <a16:creationId xmlns:a16="http://schemas.microsoft.com/office/drawing/2014/main" id="{93C54752-43DE-4FA6-BF20-DDB570B32DC0}"/>
              </a:ext>
            </a:extLst>
          </p:cNvPr>
          <p:cNvSpPr>
            <a:spLocks noGrp="1"/>
          </p:cNvSpPr>
          <p:nvPr>
            <p:ph type="body" sz="quarter" idx="11"/>
          </p:nvPr>
        </p:nvSpPr>
        <p:spPr>
          <a:xfrm>
            <a:off x="1733548" y="5421929"/>
            <a:ext cx="8724899" cy="660686"/>
          </a:xfrm>
        </p:spPr>
        <p:txBody>
          <a:bodyPr/>
          <a:lstStyle/>
          <a:p>
            <a:pPr lvl="0"/>
            <a:r>
              <a:rPr lang="sv-SE"/>
              <a:t>Klicka här för att ändra format på bakgrundstexten</a:t>
            </a:r>
          </a:p>
        </p:txBody>
      </p:sp>
      <p:sp>
        <p:nvSpPr>
          <p:cNvPr id="8" name="Otsikko 7">
            <a:extLst>
              <a:ext uri="{FF2B5EF4-FFF2-40B4-BE49-F238E27FC236}">
                <a16:creationId xmlns:a16="http://schemas.microsoft.com/office/drawing/2014/main" id="{7DBDAD97-44AA-4E3F-990F-ED9F3EC32C18}"/>
              </a:ext>
            </a:extLst>
          </p:cNvPr>
          <p:cNvSpPr>
            <a:spLocks noGrp="1"/>
          </p:cNvSpPr>
          <p:nvPr>
            <p:ph type="title" hasCustomPrompt="1"/>
          </p:nvPr>
        </p:nvSpPr>
        <p:spPr>
          <a:xfrm>
            <a:off x="438148" y="3991091"/>
            <a:ext cx="11315701" cy="1154624"/>
          </a:xfrm>
        </p:spPr>
        <p:txBody>
          <a:bodyPr/>
          <a:lstStyle>
            <a:lvl1pPr algn="ctr">
              <a:defRPr sz="4000"/>
            </a:lvl1pPr>
          </a:lstStyle>
          <a:p>
            <a:r>
              <a:rPr lang="fi-FI" dirty="0"/>
              <a:t>MUOKKAA OTS. PERUSTYYL. NAPSAUTT.</a:t>
            </a:r>
          </a:p>
        </p:txBody>
      </p:sp>
      <p:pic>
        <p:nvPicPr>
          <p:cNvPr id="9" name="Kuva 8">
            <a:extLst>
              <a:ext uri="{FF2B5EF4-FFF2-40B4-BE49-F238E27FC236}">
                <a16:creationId xmlns:a16="http://schemas.microsoft.com/office/drawing/2014/main" id="{A4A9996C-EB99-4433-8B9D-C3A4B882179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16532590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tsikko ja teksti 1">
    <p:bg>
      <p:bgPr>
        <a:solidFill>
          <a:schemeClr val="bg1"/>
        </a:solidFill>
        <a:effectLst/>
      </p:bgPr>
    </p:bg>
    <p:spTree>
      <p:nvGrpSpPr>
        <p:cNvPr id="1" name=""/>
        <p:cNvGrpSpPr/>
        <p:nvPr/>
      </p:nvGrpSpPr>
      <p:grpSpPr>
        <a:xfrm>
          <a:off x="0" y="0"/>
          <a:ext cx="0" cy="0"/>
          <a:chOff x="0" y="0"/>
          <a:chExt cx="0" cy="0"/>
        </a:xfrm>
      </p:grpSpPr>
      <p:pic>
        <p:nvPicPr>
          <p:cNvPr id="5" name="Kuva 4" descr="Kuva, joka sisältää kohteen henkilö, ulko, rakennus, seisominen&#10;&#10;Kuvaus luotu, erittäin korkea luotettavuus">
            <a:extLst>
              <a:ext uri="{FF2B5EF4-FFF2-40B4-BE49-F238E27FC236}">
                <a16:creationId xmlns:a16="http://schemas.microsoft.com/office/drawing/2014/main" id="{ADC5042A-4526-494D-B783-9714374AB7C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329515"/>
            <a:ext cx="12192000" cy="3758515"/>
          </a:xfrm>
          <a:prstGeom prst="rect">
            <a:avLst/>
          </a:prstGeom>
        </p:spPr>
      </p:pic>
      <p:sp>
        <p:nvSpPr>
          <p:cNvPr id="3" name="Kuvan paikkamerkki 2">
            <a:extLst>
              <a:ext uri="{FF2B5EF4-FFF2-40B4-BE49-F238E27FC236}">
                <a16:creationId xmlns:a16="http://schemas.microsoft.com/office/drawing/2014/main" id="{6C2655C5-231A-4B37-996A-3D71C5F231F3}"/>
              </a:ext>
            </a:extLst>
          </p:cNvPr>
          <p:cNvSpPr>
            <a:spLocks noGrp="1"/>
          </p:cNvSpPr>
          <p:nvPr>
            <p:ph type="pic" sz="quarter" idx="10"/>
          </p:nvPr>
        </p:nvSpPr>
        <p:spPr>
          <a:xfrm>
            <a:off x="0" y="-329515"/>
            <a:ext cx="12192000" cy="3800475"/>
          </a:xfrm>
        </p:spPr>
        <p:txBody>
          <a:bodyPr/>
          <a:lstStyle/>
          <a:p>
            <a:r>
              <a:rPr lang="sv-SE"/>
              <a:t>Klicka på ikonen för att lägga till en bild</a:t>
            </a:r>
            <a:endParaRPr lang="fi-FI"/>
          </a:p>
        </p:txBody>
      </p:sp>
      <p:sp>
        <p:nvSpPr>
          <p:cNvPr id="7" name="Tekstin paikkamerkki 6">
            <a:extLst>
              <a:ext uri="{FF2B5EF4-FFF2-40B4-BE49-F238E27FC236}">
                <a16:creationId xmlns:a16="http://schemas.microsoft.com/office/drawing/2014/main" id="{93C54752-43DE-4FA6-BF20-DDB570B32DC0}"/>
              </a:ext>
            </a:extLst>
          </p:cNvPr>
          <p:cNvSpPr>
            <a:spLocks noGrp="1"/>
          </p:cNvSpPr>
          <p:nvPr>
            <p:ph type="body" sz="quarter" idx="11"/>
          </p:nvPr>
        </p:nvSpPr>
        <p:spPr>
          <a:xfrm>
            <a:off x="5380792" y="3665618"/>
            <a:ext cx="6569075" cy="2037757"/>
          </a:xfrm>
        </p:spPr>
        <p:txBody>
          <a:bodyPr/>
          <a:lstStyle/>
          <a:p>
            <a:pPr lvl="0"/>
            <a:r>
              <a:rPr lang="sv-SE"/>
              <a:t>Klicka här för att ändra format på bakgrundstexten</a:t>
            </a:r>
          </a:p>
        </p:txBody>
      </p:sp>
      <p:sp>
        <p:nvSpPr>
          <p:cNvPr id="8" name="Otsikko 7">
            <a:extLst>
              <a:ext uri="{FF2B5EF4-FFF2-40B4-BE49-F238E27FC236}">
                <a16:creationId xmlns:a16="http://schemas.microsoft.com/office/drawing/2014/main" id="{7DBDAD97-44AA-4E3F-990F-ED9F3EC32C18}"/>
              </a:ext>
            </a:extLst>
          </p:cNvPr>
          <p:cNvSpPr>
            <a:spLocks noGrp="1"/>
          </p:cNvSpPr>
          <p:nvPr>
            <p:ph type="title" hasCustomPrompt="1"/>
          </p:nvPr>
        </p:nvSpPr>
        <p:spPr>
          <a:xfrm>
            <a:off x="242133" y="3665618"/>
            <a:ext cx="4674326" cy="2351949"/>
          </a:xfrm>
        </p:spPr>
        <p:txBody>
          <a:bodyPr/>
          <a:lstStyle>
            <a:lvl1pPr>
              <a:defRPr sz="4400"/>
            </a:lvl1pPr>
          </a:lstStyle>
          <a:p>
            <a:r>
              <a:rPr lang="fi-FI" dirty="0"/>
              <a:t>MUOKKAA OTS. PERUSTYYL. NAPSAUTT.</a:t>
            </a:r>
          </a:p>
        </p:txBody>
      </p:sp>
      <p:pic>
        <p:nvPicPr>
          <p:cNvPr id="9" name="Kuva 8">
            <a:extLst>
              <a:ext uri="{FF2B5EF4-FFF2-40B4-BE49-F238E27FC236}">
                <a16:creationId xmlns:a16="http://schemas.microsoft.com/office/drawing/2014/main" id="{A4A9996C-EB99-4433-8B9D-C3A4B882179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10159920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tsikko ja teksti 4">
    <p:bg>
      <p:bgPr>
        <a:solidFill>
          <a:schemeClr val="bg1"/>
        </a:solidFill>
        <a:effectLst/>
      </p:bgPr>
    </p:bg>
    <p:spTree>
      <p:nvGrpSpPr>
        <p:cNvPr id="1" name=""/>
        <p:cNvGrpSpPr/>
        <p:nvPr/>
      </p:nvGrpSpPr>
      <p:grpSpPr>
        <a:xfrm>
          <a:off x="0" y="0"/>
          <a:ext cx="0" cy="0"/>
          <a:chOff x="0" y="0"/>
          <a:chExt cx="0" cy="0"/>
        </a:xfrm>
      </p:grpSpPr>
      <p:sp>
        <p:nvSpPr>
          <p:cNvPr id="17" name="Kuvan paikkamerkki 16">
            <a:extLst>
              <a:ext uri="{FF2B5EF4-FFF2-40B4-BE49-F238E27FC236}">
                <a16:creationId xmlns:a16="http://schemas.microsoft.com/office/drawing/2014/main" id="{6BC1D111-A755-47F7-9C33-C17A7DB8610D}"/>
              </a:ext>
            </a:extLst>
          </p:cNvPr>
          <p:cNvSpPr>
            <a:spLocks noGrp="1"/>
          </p:cNvSpPr>
          <p:nvPr>
            <p:ph type="pic" sz="quarter" idx="17"/>
          </p:nvPr>
        </p:nvSpPr>
        <p:spPr>
          <a:xfrm>
            <a:off x="0" y="0"/>
            <a:ext cx="6096000" cy="6858000"/>
          </a:xfrm>
        </p:spPr>
        <p:txBody>
          <a:bodyPr/>
          <a:lstStyle/>
          <a:p>
            <a:r>
              <a:rPr lang="sv-SE"/>
              <a:t>Klicka på ikonen för att lägga till en bild</a:t>
            </a:r>
            <a:endParaRPr lang="fi-FI" dirty="0"/>
          </a:p>
        </p:txBody>
      </p:sp>
      <p:cxnSp>
        <p:nvCxnSpPr>
          <p:cNvPr id="7" name="Suora yhdysviiva 6">
            <a:extLst>
              <a:ext uri="{FF2B5EF4-FFF2-40B4-BE49-F238E27FC236}">
                <a16:creationId xmlns:a16="http://schemas.microsoft.com/office/drawing/2014/main" id="{1645B9ED-F38A-475A-9DE5-ADC4E2CA4772}"/>
              </a:ext>
            </a:extLst>
          </p:cNvPr>
          <p:cNvCxnSpPr>
            <a:cxnSpLocks/>
          </p:cNvCxnSpPr>
          <p:nvPr userDrawn="1"/>
        </p:nvCxnSpPr>
        <p:spPr>
          <a:xfrm>
            <a:off x="6787570" y="1606378"/>
            <a:ext cx="94776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kstin paikkamerkki 5">
            <a:extLst>
              <a:ext uri="{FF2B5EF4-FFF2-40B4-BE49-F238E27FC236}">
                <a16:creationId xmlns:a16="http://schemas.microsoft.com/office/drawing/2014/main" id="{2006DD2C-7C48-4825-BF10-6CCCFD8ACC86}"/>
              </a:ext>
            </a:extLst>
          </p:cNvPr>
          <p:cNvSpPr>
            <a:spLocks noGrp="1"/>
          </p:cNvSpPr>
          <p:nvPr>
            <p:ph type="body" sz="quarter" idx="14"/>
          </p:nvPr>
        </p:nvSpPr>
        <p:spPr>
          <a:xfrm>
            <a:off x="6788150" y="696913"/>
            <a:ext cx="3932238" cy="774700"/>
          </a:xfrm>
        </p:spPr>
        <p:txBody>
          <a:bodyPr>
            <a:noAutofit/>
          </a:bodyPr>
          <a:lstStyle>
            <a:lvl1pPr>
              <a:defRPr sz="2400" b="1">
                <a:latin typeface="+mn-lt"/>
              </a:defRPr>
            </a:lvl1pPr>
            <a:lvl2pPr>
              <a:defRPr sz="2400">
                <a:latin typeface="+mj-lt"/>
              </a:defRPr>
            </a:lvl2pPr>
            <a:lvl3pPr>
              <a:defRPr sz="2400">
                <a:latin typeface="+mj-lt"/>
              </a:defRPr>
            </a:lvl3pPr>
            <a:lvl4pPr>
              <a:defRPr sz="2400">
                <a:latin typeface="+mj-lt"/>
              </a:defRPr>
            </a:lvl4pPr>
            <a:lvl5pPr>
              <a:defRPr sz="2400">
                <a:latin typeface="+mj-lt"/>
              </a:defRPr>
            </a:lvl5pPr>
          </a:lstStyle>
          <a:p>
            <a:pPr lvl="0"/>
            <a:r>
              <a:rPr lang="sv-SE"/>
              <a:t>Klicka här för att ändra format på bakgrundstexten</a:t>
            </a:r>
          </a:p>
        </p:txBody>
      </p:sp>
      <p:sp>
        <p:nvSpPr>
          <p:cNvPr id="11" name="Tekstin paikkamerkki 10">
            <a:extLst>
              <a:ext uri="{FF2B5EF4-FFF2-40B4-BE49-F238E27FC236}">
                <a16:creationId xmlns:a16="http://schemas.microsoft.com/office/drawing/2014/main" id="{DC1DC4BE-4C10-4A06-8D4B-B7A3E6819EE0}"/>
              </a:ext>
            </a:extLst>
          </p:cNvPr>
          <p:cNvSpPr>
            <a:spLocks noGrp="1"/>
          </p:cNvSpPr>
          <p:nvPr>
            <p:ph type="body" sz="quarter" idx="15"/>
          </p:nvPr>
        </p:nvSpPr>
        <p:spPr>
          <a:xfrm>
            <a:off x="6788150" y="1971514"/>
            <a:ext cx="3932238" cy="1589087"/>
          </a:xfrm>
        </p:spPr>
        <p:txBody>
          <a:bodyPr/>
          <a:lstStyle/>
          <a:p>
            <a:pPr lvl="0"/>
            <a:r>
              <a:rPr lang="sv-SE"/>
              <a:t>Klicka här för att ändra format på bakgrundstexten</a:t>
            </a:r>
          </a:p>
        </p:txBody>
      </p:sp>
      <p:sp>
        <p:nvSpPr>
          <p:cNvPr id="14" name="Tekstin paikkamerkki 13">
            <a:extLst>
              <a:ext uri="{FF2B5EF4-FFF2-40B4-BE49-F238E27FC236}">
                <a16:creationId xmlns:a16="http://schemas.microsoft.com/office/drawing/2014/main" id="{49D8EC16-ED34-482C-A485-84A79378299D}"/>
              </a:ext>
            </a:extLst>
          </p:cNvPr>
          <p:cNvSpPr>
            <a:spLocks noGrp="1"/>
          </p:cNvSpPr>
          <p:nvPr>
            <p:ph type="body" sz="quarter" idx="16"/>
          </p:nvPr>
        </p:nvSpPr>
        <p:spPr>
          <a:xfrm>
            <a:off x="6787570" y="3859213"/>
            <a:ext cx="3932818" cy="1751012"/>
          </a:xfrm>
        </p:spPr>
        <p:txBody>
          <a:bodyPr/>
          <a:lstStyle/>
          <a:p>
            <a:pPr lvl="0"/>
            <a:r>
              <a:rPr lang="sv-SE"/>
              <a:t>Klicka här för att ändra format på bakgrundstexten</a:t>
            </a:r>
          </a:p>
        </p:txBody>
      </p:sp>
      <p:sp>
        <p:nvSpPr>
          <p:cNvPr id="15" name="Otsikko 14">
            <a:extLst>
              <a:ext uri="{FF2B5EF4-FFF2-40B4-BE49-F238E27FC236}">
                <a16:creationId xmlns:a16="http://schemas.microsoft.com/office/drawing/2014/main" id="{63032C40-4D7F-4A3D-A0E6-C334281488A1}"/>
              </a:ext>
            </a:extLst>
          </p:cNvPr>
          <p:cNvSpPr>
            <a:spLocks noGrp="1"/>
          </p:cNvSpPr>
          <p:nvPr>
            <p:ph type="title" hasCustomPrompt="1"/>
          </p:nvPr>
        </p:nvSpPr>
        <p:spPr/>
        <p:txBody>
          <a:bodyPr/>
          <a:lstStyle>
            <a:lvl1pPr>
              <a:defRPr sz="4400">
                <a:solidFill>
                  <a:schemeClr val="tx1"/>
                </a:solidFill>
              </a:defRPr>
            </a:lvl1pPr>
          </a:lstStyle>
          <a:p>
            <a:r>
              <a:rPr lang="fi-FI" dirty="0"/>
              <a:t>MUOKKAA OTS. PERUSTYYL. NAPSAUTT.</a:t>
            </a:r>
          </a:p>
        </p:txBody>
      </p:sp>
      <p:pic>
        <p:nvPicPr>
          <p:cNvPr id="9" name="Kuva 8">
            <a:extLst>
              <a:ext uri="{FF2B5EF4-FFF2-40B4-BE49-F238E27FC236}">
                <a16:creationId xmlns:a16="http://schemas.microsoft.com/office/drawing/2014/main" id="{B83350C3-1D9B-419D-81BF-3FDA2EC6AD6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37505112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tskikko ja teksti 2">
    <p:bg>
      <p:bgPr>
        <a:solidFill>
          <a:schemeClr val="bg1"/>
        </a:solidFill>
        <a:effectLst/>
      </p:bgPr>
    </p:bg>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72165CF4-8899-48F0-BE01-F7BFB3CA85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3" name="Kuvan paikkamerkki 2">
            <a:extLst>
              <a:ext uri="{FF2B5EF4-FFF2-40B4-BE49-F238E27FC236}">
                <a16:creationId xmlns:a16="http://schemas.microsoft.com/office/drawing/2014/main" id="{417F323D-CD4E-4DEA-B4E3-207600DFC1B2}"/>
              </a:ext>
            </a:extLst>
          </p:cNvPr>
          <p:cNvSpPr>
            <a:spLocks noGrp="1"/>
          </p:cNvSpPr>
          <p:nvPr>
            <p:ph type="pic" sz="quarter" idx="16"/>
          </p:nvPr>
        </p:nvSpPr>
        <p:spPr>
          <a:xfrm>
            <a:off x="6161859" y="0"/>
            <a:ext cx="6030141" cy="6858000"/>
          </a:xfrm>
        </p:spPr>
        <p:txBody>
          <a:bodyPr/>
          <a:lstStyle/>
          <a:p>
            <a:r>
              <a:rPr lang="sv-SE"/>
              <a:t>Klicka på ikonen för att lägga till en bild</a:t>
            </a:r>
            <a:endParaRPr lang="fi-FI"/>
          </a:p>
        </p:txBody>
      </p:sp>
      <p:cxnSp>
        <p:nvCxnSpPr>
          <p:cNvPr id="7" name="Suora yhdysviiva 6">
            <a:extLst>
              <a:ext uri="{FF2B5EF4-FFF2-40B4-BE49-F238E27FC236}">
                <a16:creationId xmlns:a16="http://schemas.microsoft.com/office/drawing/2014/main" id="{1645B9ED-F38A-475A-9DE5-ADC4E2CA4772}"/>
              </a:ext>
            </a:extLst>
          </p:cNvPr>
          <p:cNvCxnSpPr>
            <a:cxnSpLocks/>
          </p:cNvCxnSpPr>
          <p:nvPr userDrawn="1"/>
        </p:nvCxnSpPr>
        <p:spPr>
          <a:xfrm>
            <a:off x="472440" y="4315798"/>
            <a:ext cx="94776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kstin paikkamerkki 5">
            <a:extLst>
              <a:ext uri="{FF2B5EF4-FFF2-40B4-BE49-F238E27FC236}">
                <a16:creationId xmlns:a16="http://schemas.microsoft.com/office/drawing/2014/main" id="{2006DD2C-7C48-4825-BF10-6CCCFD8ACC86}"/>
              </a:ext>
            </a:extLst>
          </p:cNvPr>
          <p:cNvSpPr>
            <a:spLocks noGrp="1"/>
          </p:cNvSpPr>
          <p:nvPr>
            <p:ph type="body" sz="quarter" idx="14"/>
          </p:nvPr>
        </p:nvSpPr>
        <p:spPr>
          <a:xfrm>
            <a:off x="472440" y="3429000"/>
            <a:ext cx="3932238" cy="774700"/>
          </a:xfrm>
        </p:spPr>
        <p:txBody>
          <a:bodyPr>
            <a:noAutofit/>
          </a:bodyPr>
          <a:lstStyle>
            <a:lvl1pPr>
              <a:defRPr sz="2400" b="1">
                <a:latin typeface="+mn-lt"/>
              </a:defRPr>
            </a:lvl1pPr>
            <a:lvl2pPr>
              <a:defRPr sz="2400">
                <a:latin typeface="+mj-lt"/>
              </a:defRPr>
            </a:lvl2pPr>
            <a:lvl3pPr>
              <a:defRPr sz="2400">
                <a:latin typeface="+mj-lt"/>
              </a:defRPr>
            </a:lvl3pPr>
            <a:lvl4pPr>
              <a:defRPr sz="2400">
                <a:latin typeface="+mj-lt"/>
              </a:defRPr>
            </a:lvl4pPr>
            <a:lvl5pPr>
              <a:defRPr sz="2400">
                <a:latin typeface="+mj-lt"/>
              </a:defRPr>
            </a:lvl5pPr>
          </a:lstStyle>
          <a:p>
            <a:pPr lvl="0"/>
            <a:r>
              <a:rPr lang="sv-SE"/>
              <a:t>Klicka här för att ändra format på bakgrundstexten</a:t>
            </a:r>
          </a:p>
        </p:txBody>
      </p:sp>
      <p:sp>
        <p:nvSpPr>
          <p:cNvPr id="11" name="Tekstin paikkamerkki 10">
            <a:extLst>
              <a:ext uri="{FF2B5EF4-FFF2-40B4-BE49-F238E27FC236}">
                <a16:creationId xmlns:a16="http://schemas.microsoft.com/office/drawing/2014/main" id="{DC1DC4BE-4C10-4A06-8D4B-B7A3E6819EE0}"/>
              </a:ext>
            </a:extLst>
          </p:cNvPr>
          <p:cNvSpPr>
            <a:spLocks noGrp="1"/>
          </p:cNvSpPr>
          <p:nvPr>
            <p:ph type="body" sz="quarter" idx="15"/>
          </p:nvPr>
        </p:nvSpPr>
        <p:spPr>
          <a:xfrm>
            <a:off x="472440" y="4513813"/>
            <a:ext cx="3932238" cy="1589087"/>
          </a:xfrm>
        </p:spPr>
        <p:txBody>
          <a:bodyPr/>
          <a:lstStyle/>
          <a:p>
            <a:pPr lvl="0"/>
            <a:r>
              <a:rPr lang="sv-SE"/>
              <a:t>Klicka här för att ändra format på bakgrundstexten</a:t>
            </a:r>
          </a:p>
        </p:txBody>
      </p:sp>
      <p:sp>
        <p:nvSpPr>
          <p:cNvPr id="15" name="Otsikko 14">
            <a:extLst>
              <a:ext uri="{FF2B5EF4-FFF2-40B4-BE49-F238E27FC236}">
                <a16:creationId xmlns:a16="http://schemas.microsoft.com/office/drawing/2014/main" id="{63032C40-4D7F-4A3D-A0E6-C334281488A1}"/>
              </a:ext>
            </a:extLst>
          </p:cNvPr>
          <p:cNvSpPr>
            <a:spLocks noGrp="1"/>
          </p:cNvSpPr>
          <p:nvPr>
            <p:ph type="title" hasCustomPrompt="1"/>
          </p:nvPr>
        </p:nvSpPr>
        <p:spPr>
          <a:xfrm>
            <a:off x="472440" y="478302"/>
            <a:ext cx="4674326" cy="2523297"/>
          </a:xfrm>
        </p:spPr>
        <p:txBody>
          <a:bodyPr/>
          <a:lstStyle>
            <a:lvl1pPr>
              <a:defRPr sz="4400">
                <a:solidFill>
                  <a:schemeClr val="accent1"/>
                </a:solidFill>
              </a:defRPr>
            </a:lvl1pPr>
          </a:lstStyle>
          <a:p>
            <a:r>
              <a:rPr lang="fi-FI" dirty="0"/>
              <a:t>MUOKKAA OTS. PERUSTYYL. NAPSAUTT.</a:t>
            </a:r>
          </a:p>
        </p:txBody>
      </p:sp>
    </p:spTree>
    <p:extLst>
      <p:ext uri="{BB962C8B-B14F-4D97-AF65-F5344CB8AC3E}">
        <p14:creationId xmlns:p14="http://schemas.microsoft.com/office/powerpoint/2010/main" val="40463300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tsikko ja kuvake 3">
    <p:bg>
      <p:bgPr>
        <a:solidFill>
          <a:schemeClr val="bg1"/>
        </a:solidFill>
        <a:effectLst/>
      </p:bgPr>
    </p:bg>
    <p:spTree>
      <p:nvGrpSpPr>
        <p:cNvPr id="1" name=""/>
        <p:cNvGrpSpPr/>
        <p:nvPr/>
      </p:nvGrpSpPr>
      <p:grpSpPr>
        <a:xfrm>
          <a:off x="0" y="0"/>
          <a:ext cx="0" cy="0"/>
          <a:chOff x="0" y="0"/>
          <a:chExt cx="0" cy="0"/>
        </a:xfrm>
      </p:grpSpPr>
      <p:sp>
        <p:nvSpPr>
          <p:cNvPr id="17" name="Kuvan paikkamerkki 16">
            <a:extLst>
              <a:ext uri="{FF2B5EF4-FFF2-40B4-BE49-F238E27FC236}">
                <a16:creationId xmlns:a16="http://schemas.microsoft.com/office/drawing/2014/main" id="{6BC1D111-A755-47F7-9C33-C17A7DB8610D}"/>
              </a:ext>
            </a:extLst>
          </p:cNvPr>
          <p:cNvSpPr>
            <a:spLocks noGrp="1"/>
          </p:cNvSpPr>
          <p:nvPr>
            <p:ph type="pic" sz="quarter" idx="17"/>
          </p:nvPr>
        </p:nvSpPr>
        <p:spPr>
          <a:xfrm>
            <a:off x="0" y="0"/>
            <a:ext cx="6096000" cy="6858000"/>
          </a:xfrm>
        </p:spPr>
        <p:txBody>
          <a:bodyPr/>
          <a:lstStyle/>
          <a:p>
            <a:r>
              <a:rPr lang="sv-SE"/>
              <a:t>Klicka på ikonen för att lägga till en bild</a:t>
            </a:r>
            <a:endParaRPr lang="fi-FI" dirty="0"/>
          </a:p>
        </p:txBody>
      </p:sp>
      <p:cxnSp>
        <p:nvCxnSpPr>
          <p:cNvPr id="7" name="Suora yhdysviiva 6">
            <a:extLst>
              <a:ext uri="{FF2B5EF4-FFF2-40B4-BE49-F238E27FC236}">
                <a16:creationId xmlns:a16="http://schemas.microsoft.com/office/drawing/2014/main" id="{1645B9ED-F38A-475A-9DE5-ADC4E2CA4772}"/>
              </a:ext>
            </a:extLst>
          </p:cNvPr>
          <p:cNvCxnSpPr>
            <a:cxnSpLocks/>
          </p:cNvCxnSpPr>
          <p:nvPr userDrawn="1"/>
        </p:nvCxnSpPr>
        <p:spPr>
          <a:xfrm>
            <a:off x="6787570" y="1606378"/>
            <a:ext cx="94776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kstin paikkamerkki 5">
            <a:extLst>
              <a:ext uri="{FF2B5EF4-FFF2-40B4-BE49-F238E27FC236}">
                <a16:creationId xmlns:a16="http://schemas.microsoft.com/office/drawing/2014/main" id="{2006DD2C-7C48-4825-BF10-6CCCFD8ACC86}"/>
              </a:ext>
            </a:extLst>
          </p:cNvPr>
          <p:cNvSpPr>
            <a:spLocks noGrp="1"/>
          </p:cNvSpPr>
          <p:nvPr>
            <p:ph type="body" sz="quarter" idx="14"/>
          </p:nvPr>
        </p:nvSpPr>
        <p:spPr>
          <a:xfrm>
            <a:off x="6788150" y="696913"/>
            <a:ext cx="3932238" cy="774700"/>
          </a:xfrm>
        </p:spPr>
        <p:txBody>
          <a:bodyPr>
            <a:noAutofit/>
          </a:bodyPr>
          <a:lstStyle>
            <a:lvl1pPr>
              <a:defRPr sz="2400" b="1">
                <a:latin typeface="+mn-lt"/>
              </a:defRPr>
            </a:lvl1pPr>
            <a:lvl2pPr>
              <a:defRPr sz="2400">
                <a:latin typeface="+mj-lt"/>
              </a:defRPr>
            </a:lvl2pPr>
            <a:lvl3pPr>
              <a:defRPr sz="2400">
                <a:latin typeface="+mj-lt"/>
              </a:defRPr>
            </a:lvl3pPr>
            <a:lvl4pPr>
              <a:defRPr sz="2400">
                <a:latin typeface="+mj-lt"/>
              </a:defRPr>
            </a:lvl4pPr>
            <a:lvl5pPr>
              <a:defRPr sz="2400">
                <a:latin typeface="+mj-lt"/>
              </a:defRPr>
            </a:lvl5pPr>
          </a:lstStyle>
          <a:p>
            <a:pPr lvl="0"/>
            <a:r>
              <a:rPr lang="sv-SE"/>
              <a:t>Klicka här för att ändra format på bakgrundstexten</a:t>
            </a:r>
          </a:p>
        </p:txBody>
      </p:sp>
      <p:sp>
        <p:nvSpPr>
          <p:cNvPr id="11" name="Tekstin paikkamerkki 10">
            <a:extLst>
              <a:ext uri="{FF2B5EF4-FFF2-40B4-BE49-F238E27FC236}">
                <a16:creationId xmlns:a16="http://schemas.microsoft.com/office/drawing/2014/main" id="{DC1DC4BE-4C10-4A06-8D4B-B7A3E6819EE0}"/>
              </a:ext>
            </a:extLst>
          </p:cNvPr>
          <p:cNvSpPr>
            <a:spLocks noGrp="1"/>
          </p:cNvSpPr>
          <p:nvPr>
            <p:ph type="body" sz="quarter" idx="15"/>
          </p:nvPr>
        </p:nvSpPr>
        <p:spPr>
          <a:xfrm>
            <a:off x="6788150" y="1971514"/>
            <a:ext cx="3932238" cy="1589087"/>
          </a:xfrm>
        </p:spPr>
        <p:txBody>
          <a:bodyPr/>
          <a:lstStyle/>
          <a:p>
            <a:pPr lvl="0"/>
            <a:r>
              <a:rPr lang="sv-SE"/>
              <a:t>Klicka här för att ändra format på bakgrundstexten</a:t>
            </a:r>
          </a:p>
        </p:txBody>
      </p:sp>
      <p:sp>
        <p:nvSpPr>
          <p:cNvPr id="15" name="Otsikko 14">
            <a:extLst>
              <a:ext uri="{FF2B5EF4-FFF2-40B4-BE49-F238E27FC236}">
                <a16:creationId xmlns:a16="http://schemas.microsoft.com/office/drawing/2014/main" id="{63032C40-4D7F-4A3D-A0E6-C334281488A1}"/>
              </a:ext>
            </a:extLst>
          </p:cNvPr>
          <p:cNvSpPr>
            <a:spLocks noGrp="1"/>
          </p:cNvSpPr>
          <p:nvPr>
            <p:ph type="title" hasCustomPrompt="1"/>
          </p:nvPr>
        </p:nvSpPr>
        <p:spPr/>
        <p:txBody>
          <a:bodyPr/>
          <a:lstStyle>
            <a:lvl1pPr>
              <a:defRPr sz="4400">
                <a:solidFill>
                  <a:schemeClr val="tx2"/>
                </a:solidFill>
              </a:defRPr>
            </a:lvl1pPr>
          </a:lstStyle>
          <a:p>
            <a:r>
              <a:rPr lang="fi-FI" dirty="0"/>
              <a:t>MUOKKAA OTS. PERUSTYYL. NAPSAUTT.</a:t>
            </a:r>
          </a:p>
        </p:txBody>
      </p:sp>
      <p:sp>
        <p:nvSpPr>
          <p:cNvPr id="3" name="Kaavion paikkamerkki 2">
            <a:extLst>
              <a:ext uri="{FF2B5EF4-FFF2-40B4-BE49-F238E27FC236}">
                <a16:creationId xmlns:a16="http://schemas.microsoft.com/office/drawing/2014/main" id="{868DB972-2F1F-49FB-A309-457715F0D1D4}"/>
              </a:ext>
            </a:extLst>
          </p:cNvPr>
          <p:cNvSpPr>
            <a:spLocks noGrp="1"/>
          </p:cNvSpPr>
          <p:nvPr>
            <p:ph type="chart" sz="quarter" idx="18"/>
          </p:nvPr>
        </p:nvSpPr>
        <p:spPr>
          <a:xfrm>
            <a:off x="6788150" y="3937000"/>
            <a:ext cx="1798638" cy="1589088"/>
          </a:xfrm>
        </p:spPr>
        <p:txBody>
          <a:bodyPr/>
          <a:lstStyle/>
          <a:p>
            <a:r>
              <a:rPr lang="sv-SE"/>
              <a:t>Klicka på ikonen för att lägga till ett diagram</a:t>
            </a:r>
            <a:endParaRPr lang="fi-FI"/>
          </a:p>
        </p:txBody>
      </p:sp>
      <p:sp>
        <p:nvSpPr>
          <p:cNvPr id="16" name="Kaavion paikkamerkki 2">
            <a:extLst>
              <a:ext uri="{FF2B5EF4-FFF2-40B4-BE49-F238E27FC236}">
                <a16:creationId xmlns:a16="http://schemas.microsoft.com/office/drawing/2014/main" id="{B48CFC42-7687-4053-8A16-93CDC3962EF8}"/>
              </a:ext>
            </a:extLst>
          </p:cNvPr>
          <p:cNvSpPr>
            <a:spLocks noGrp="1"/>
          </p:cNvSpPr>
          <p:nvPr>
            <p:ph type="chart" sz="quarter" idx="19"/>
          </p:nvPr>
        </p:nvSpPr>
        <p:spPr>
          <a:xfrm>
            <a:off x="8921750" y="3937000"/>
            <a:ext cx="1798638" cy="1589088"/>
          </a:xfrm>
        </p:spPr>
        <p:txBody>
          <a:bodyPr/>
          <a:lstStyle/>
          <a:p>
            <a:r>
              <a:rPr lang="sv-SE"/>
              <a:t>Klicka på ikonen för att lägga till ett diagram</a:t>
            </a:r>
            <a:endParaRPr lang="fi-FI"/>
          </a:p>
        </p:txBody>
      </p:sp>
      <p:pic>
        <p:nvPicPr>
          <p:cNvPr id="10" name="Kuva 9">
            <a:extLst>
              <a:ext uri="{FF2B5EF4-FFF2-40B4-BE49-F238E27FC236}">
                <a16:creationId xmlns:a16="http://schemas.microsoft.com/office/drawing/2014/main" id="{5BF224E0-D0B3-4936-BA4A-F0E06A522C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40980166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tsikko ja teksti 5">
    <p:bg>
      <p:bgPr>
        <a:solidFill>
          <a:schemeClr val="bg1"/>
        </a:solidFill>
        <a:effectLst/>
      </p:bgPr>
    </p:bg>
    <p:spTree>
      <p:nvGrpSpPr>
        <p:cNvPr id="1" name=""/>
        <p:cNvGrpSpPr/>
        <p:nvPr/>
      </p:nvGrpSpPr>
      <p:grpSpPr>
        <a:xfrm>
          <a:off x="0" y="0"/>
          <a:ext cx="0" cy="0"/>
          <a:chOff x="0" y="0"/>
          <a:chExt cx="0" cy="0"/>
        </a:xfrm>
      </p:grpSpPr>
      <p:sp>
        <p:nvSpPr>
          <p:cNvPr id="17" name="Kuvan paikkamerkki 16">
            <a:extLst>
              <a:ext uri="{FF2B5EF4-FFF2-40B4-BE49-F238E27FC236}">
                <a16:creationId xmlns:a16="http://schemas.microsoft.com/office/drawing/2014/main" id="{6BC1D111-A755-47F7-9C33-C17A7DB8610D}"/>
              </a:ext>
            </a:extLst>
          </p:cNvPr>
          <p:cNvSpPr>
            <a:spLocks noGrp="1"/>
          </p:cNvSpPr>
          <p:nvPr>
            <p:ph type="pic" sz="quarter" idx="17"/>
          </p:nvPr>
        </p:nvSpPr>
        <p:spPr>
          <a:xfrm>
            <a:off x="0" y="0"/>
            <a:ext cx="6096000" cy="6858000"/>
          </a:xfrm>
        </p:spPr>
        <p:txBody>
          <a:bodyPr/>
          <a:lstStyle/>
          <a:p>
            <a:r>
              <a:rPr lang="sv-SE"/>
              <a:t>Klicka på ikonen för att lägga till en bild</a:t>
            </a:r>
            <a:endParaRPr lang="fi-FI" dirty="0"/>
          </a:p>
        </p:txBody>
      </p:sp>
      <p:sp>
        <p:nvSpPr>
          <p:cNvPr id="11" name="Tekstin paikkamerkki 10">
            <a:extLst>
              <a:ext uri="{FF2B5EF4-FFF2-40B4-BE49-F238E27FC236}">
                <a16:creationId xmlns:a16="http://schemas.microsoft.com/office/drawing/2014/main" id="{DC1DC4BE-4C10-4A06-8D4B-B7A3E6819EE0}"/>
              </a:ext>
            </a:extLst>
          </p:cNvPr>
          <p:cNvSpPr>
            <a:spLocks noGrp="1"/>
          </p:cNvSpPr>
          <p:nvPr>
            <p:ph type="body" sz="quarter" idx="15"/>
          </p:nvPr>
        </p:nvSpPr>
        <p:spPr>
          <a:xfrm>
            <a:off x="6568440" y="391886"/>
            <a:ext cx="5304246" cy="5757506"/>
          </a:xfrm>
        </p:spPr>
        <p:txBody>
          <a:bodyPr/>
          <a:lstStyle>
            <a:lvl1pPr marL="285750" indent="-285750">
              <a:buFont typeface="Arial" panose="020B0604020202020204" pitchFamily="34" charset="0"/>
              <a:buChar char="•"/>
              <a:defRPr/>
            </a:lvl1pPr>
          </a:lstStyle>
          <a:p>
            <a:pPr lvl="0"/>
            <a:r>
              <a:rPr lang="sv-SE"/>
              <a:t>Klicka här för att ändra format på bakgrundstexten</a:t>
            </a:r>
          </a:p>
        </p:txBody>
      </p:sp>
      <p:sp>
        <p:nvSpPr>
          <p:cNvPr id="15" name="Otsikko 14">
            <a:extLst>
              <a:ext uri="{FF2B5EF4-FFF2-40B4-BE49-F238E27FC236}">
                <a16:creationId xmlns:a16="http://schemas.microsoft.com/office/drawing/2014/main" id="{63032C40-4D7F-4A3D-A0E6-C334281488A1}"/>
              </a:ext>
            </a:extLst>
          </p:cNvPr>
          <p:cNvSpPr>
            <a:spLocks noGrp="1"/>
          </p:cNvSpPr>
          <p:nvPr>
            <p:ph type="title" hasCustomPrompt="1"/>
          </p:nvPr>
        </p:nvSpPr>
        <p:spPr/>
        <p:txBody>
          <a:bodyPr/>
          <a:lstStyle>
            <a:lvl1pPr>
              <a:defRPr sz="4400">
                <a:solidFill>
                  <a:schemeClr val="tx2"/>
                </a:solidFill>
              </a:defRPr>
            </a:lvl1pPr>
          </a:lstStyle>
          <a:p>
            <a:r>
              <a:rPr lang="fi-FI" dirty="0"/>
              <a:t>MUOKKAA OTS. PERUSTYYL. NAPSAUTT.</a:t>
            </a:r>
          </a:p>
        </p:txBody>
      </p:sp>
      <p:pic>
        <p:nvPicPr>
          <p:cNvPr id="10" name="Kuva 9">
            <a:extLst>
              <a:ext uri="{FF2B5EF4-FFF2-40B4-BE49-F238E27FC236}">
                <a16:creationId xmlns:a16="http://schemas.microsoft.com/office/drawing/2014/main" id="{5BF224E0-D0B3-4936-BA4A-F0E06A522C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15682588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tsikko ja teksti 7">
    <p:bg>
      <p:bgPr>
        <a:solidFill>
          <a:schemeClr val="bg1"/>
        </a:solidFill>
        <a:effectLst/>
      </p:bgPr>
    </p:bg>
    <p:spTree>
      <p:nvGrpSpPr>
        <p:cNvPr id="1" name=""/>
        <p:cNvGrpSpPr/>
        <p:nvPr/>
      </p:nvGrpSpPr>
      <p:grpSpPr>
        <a:xfrm>
          <a:off x="0" y="0"/>
          <a:ext cx="0" cy="0"/>
          <a:chOff x="0" y="0"/>
          <a:chExt cx="0" cy="0"/>
        </a:xfrm>
      </p:grpSpPr>
      <p:sp>
        <p:nvSpPr>
          <p:cNvPr id="11" name="Tekstin paikkamerkki 10">
            <a:extLst>
              <a:ext uri="{FF2B5EF4-FFF2-40B4-BE49-F238E27FC236}">
                <a16:creationId xmlns:a16="http://schemas.microsoft.com/office/drawing/2014/main" id="{DC1DC4BE-4C10-4A06-8D4B-B7A3E6819EE0}"/>
              </a:ext>
            </a:extLst>
          </p:cNvPr>
          <p:cNvSpPr>
            <a:spLocks noGrp="1"/>
          </p:cNvSpPr>
          <p:nvPr>
            <p:ph type="body" sz="quarter" idx="15"/>
          </p:nvPr>
        </p:nvSpPr>
        <p:spPr>
          <a:xfrm>
            <a:off x="928914" y="1791477"/>
            <a:ext cx="10334171" cy="4161972"/>
          </a:xfrm>
        </p:spPr>
        <p:txBody>
          <a:bodyPr/>
          <a:lstStyle>
            <a:lvl1pPr marL="285750" indent="-285750">
              <a:buFont typeface="Arial" panose="020B0604020202020204" pitchFamily="34" charset="0"/>
              <a:buChar char="•"/>
              <a:defRPr/>
            </a:lvl1pPr>
          </a:lstStyle>
          <a:p>
            <a:pPr lvl="0"/>
            <a:r>
              <a:rPr lang="sv-SE"/>
              <a:t>Klicka här för att ändra format på bakgrundstexten</a:t>
            </a:r>
          </a:p>
        </p:txBody>
      </p:sp>
      <p:sp>
        <p:nvSpPr>
          <p:cNvPr id="15" name="Otsikko 14">
            <a:extLst>
              <a:ext uri="{FF2B5EF4-FFF2-40B4-BE49-F238E27FC236}">
                <a16:creationId xmlns:a16="http://schemas.microsoft.com/office/drawing/2014/main" id="{63032C40-4D7F-4A3D-A0E6-C334281488A1}"/>
              </a:ext>
            </a:extLst>
          </p:cNvPr>
          <p:cNvSpPr>
            <a:spLocks noGrp="1"/>
          </p:cNvSpPr>
          <p:nvPr>
            <p:ph type="title" hasCustomPrompt="1"/>
          </p:nvPr>
        </p:nvSpPr>
        <p:spPr>
          <a:xfrm>
            <a:off x="928914" y="569683"/>
            <a:ext cx="10334171" cy="892629"/>
          </a:xfrm>
        </p:spPr>
        <p:txBody>
          <a:bodyPr/>
          <a:lstStyle>
            <a:lvl1pPr algn="ctr">
              <a:defRPr sz="3600">
                <a:solidFill>
                  <a:schemeClr val="accent1"/>
                </a:solidFill>
              </a:defRPr>
            </a:lvl1pPr>
          </a:lstStyle>
          <a:p>
            <a:r>
              <a:rPr lang="fi-FI" dirty="0"/>
              <a:t>MUOKKAA OTS. PERUSTYYL. NAPSAUTT.</a:t>
            </a:r>
          </a:p>
        </p:txBody>
      </p:sp>
      <p:pic>
        <p:nvPicPr>
          <p:cNvPr id="10" name="Kuva 9">
            <a:extLst>
              <a:ext uri="{FF2B5EF4-FFF2-40B4-BE49-F238E27FC236}">
                <a16:creationId xmlns:a16="http://schemas.microsoft.com/office/drawing/2014/main" id="{5BF224E0-D0B3-4936-BA4A-F0E06A522C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3719125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Vain otsikko">
    <p:bg>
      <p:bgPr>
        <a:solidFill>
          <a:schemeClr val="bg1"/>
        </a:solidFill>
        <a:effectLst/>
      </p:bgPr>
    </p:bg>
    <p:spTree>
      <p:nvGrpSpPr>
        <p:cNvPr id="1" name=""/>
        <p:cNvGrpSpPr/>
        <p:nvPr/>
      </p:nvGrpSpPr>
      <p:grpSpPr>
        <a:xfrm>
          <a:off x="0" y="0"/>
          <a:ext cx="0" cy="0"/>
          <a:chOff x="0" y="0"/>
          <a:chExt cx="0" cy="0"/>
        </a:xfrm>
      </p:grpSpPr>
      <p:sp>
        <p:nvSpPr>
          <p:cNvPr id="15" name="Otsikko 14">
            <a:extLst>
              <a:ext uri="{FF2B5EF4-FFF2-40B4-BE49-F238E27FC236}">
                <a16:creationId xmlns:a16="http://schemas.microsoft.com/office/drawing/2014/main" id="{63032C40-4D7F-4A3D-A0E6-C334281488A1}"/>
              </a:ext>
            </a:extLst>
          </p:cNvPr>
          <p:cNvSpPr>
            <a:spLocks noGrp="1"/>
          </p:cNvSpPr>
          <p:nvPr>
            <p:ph type="title" hasCustomPrompt="1"/>
          </p:nvPr>
        </p:nvSpPr>
        <p:spPr>
          <a:xfrm>
            <a:off x="928914" y="569683"/>
            <a:ext cx="10334171" cy="892629"/>
          </a:xfrm>
        </p:spPr>
        <p:txBody>
          <a:bodyPr/>
          <a:lstStyle>
            <a:lvl1pPr algn="ctr">
              <a:defRPr sz="3600">
                <a:solidFill>
                  <a:schemeClr val="tx1"/>
                </a:solidFill>
              </a:defRPr>
            </a:lvl1pPr>
          </a:lstStyle>
          <a:p>
            <a:r>
              <a:rPr lang="fi-FI" dirty="0"/>
              <a:t>MUOKKAA OTS. PERUSTYYL. NAPSAUTT.</a:t>
            </a:r>
          </a:p>
        </p:txBody>
      </p:sp>
      <p:pic>
        <p:nvPicPr>
          <p:cNvPr id="10" name="Kuva 9">
            <a:extLst>
              <a:ext uri="{FF2B5EF4-FFF2-40B4-BE49-F238E27FC236}">
                <a16:creationId xmlns:a16="http://schemas.microsoft.com/office/drawing/2014/main" id="{5BF224E0-D0B3-4936-BA4A-F0E06A522C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8943545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Otsikko ja kuvake 2">
    <p:bg>
      <p:bgPr>
        <a:solidFill>
          <a:schemeClr val="bg1"/>
        </a:solidFill>
        <a:effectLst/>
      </p:bgPr>
    </p:bg>
    <p:spTree>
      <p:nvGrpSpPr>
        <p:cNvPr id="1" name=""/>
        <p:cNvGrpSpPr/>
        <p:nvPr/>
      </p:nvGrpSpPr>
      <p:grpSpPr>
        <a:xfrm>
          <a:off x="0" y="0"/>
          <a:ext cx="0" cy="0"/>
          <a:chOff x="0" y="0"/>
          <a:chExt cx="0" cy="0"/>
        </a:xfrm>
      </p:grpSpPr>
      <p:sp>
        <p:nvSpPr>
          <p:cNvPr id="4" name="Tekstin paikkamerkki 3">
            <a:extLst>
              <a:ext uri="{FF2B5EF4-FFF2-40B4-BE49-F238E27FC236}">
                <a16:creationId xmlns:a16="http://schemas.microsoft.com/office/drawing/2014/main" id="{ADA8F09E-5926-48B5-9A4D-7794F1A68430}"/>
              </a:ext>
            </a:extLst>
          </p:cNvPr>
          <p:cNvSpPr>
            <a:spLocks noGrp="1"/>
          </p:cNvSpPr>
          <p:nvPr>
            <p:ph type="body" sz="half" idx="2"/>
          </p:nvPr>
        </p:nvSpPr>
        <p:spPr>
          <a:xfrm>
            <a:off x="6641650" y="780132"/>
            <a:ext cx="3932237" cy="1589420"/>
          </a:xfrm>
          <a:prstGeom prst="rect">
            <a:avLst/>
          </a:prstGeom>
        </p:spPr>
        <p:txBody>
          <a:bodyPr>
            <a:norm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 name="Otsikko 2">
            <a:extLst>
              <a:ext uri="{FF2B5EF4-FFF2-40B4-BE49-F238E27FC236}">
                <a16:creationId xmlns:a16="http://schemas.microsoft.com/office/drawing/2014/main" id="{97E9A066-51F9-45EB-B204-0C8C63B4E9C1}"/>
              </a:ext>
            </a:extLst>
          </p:cNvPr>
          <p:cNvSpPr>
            <a:spLocks noGrp="1"/>
          </p:cNvSpPr>
          <p:nvPr>
            <p:ph type="title" hasCustomPrompt="1"/>
          </p:nvPr>
        </p:nvSpPr>
        <p:spPr/>
        <p:txBody>
          <a:bodyPr/>
          <a:lstStyle>
            <a:lvl1pPr>
              <a:defRPr sz="4400" b="0"/>
            </a:lvl1pPr>
          </a:lstStyle>
          <a:p>
            <a:r>
              <a:rPr lang="fi-FI" dirty="0"/>
              <a:t>MUOKKAA OTS. PERUSTYYL. NAPSAUTT.</a:t>
            </a:r>
          </a:p>
        </p:txBody>
      </p:sp>
      <p:sp>
        <p:nvSpPr>
          <p:cNvPr id="7" name="Kaavion paikkamerkki 6">
            <a:extLst>
              <a:ext uri="{FF2B5EF4-FFF2-40B4-BE49-F238E27FC236}">
                <a16:creationId xmlns:a16="http://schemas.microsoft.com/office/drawing/2014/main" id="{6D0AC132-0787-40D4-9501-53320C5575B5}"/>
              </a:ext>
            </a:extLst>
          </p:cNvPr>
          <p:cNvSpPr>
            <a:spLocks noGrp="1"/>
          </p:cNvSpPr>
          <p:nvPr>
            <p:ph type="chart" sz="quarter" idx="10"/>
          </p:nvPr>
        </p:nvSpPr>
        <p:spPr>
          <a:xfrm>
            <a:off x="473075" y="3602038"/>
            <a:ext cx="1988771" cy="1771650"/>
          </a:xfrm>
        </p:spPr>
        <p:txBody>
          <a:bodyPr/>
          <a:lstStyle/>
          <a:p>
            <a:r>
              <a:rPr lang="sv-SE"/>
              <a:t>Klicka på ikonen för att lägga till ett diagram</a:t>
            </a:r>
            <a:endParaRPr lang="fi-FI"/>
          </a:p>
        </p:txBody>
      </p:sp>
      <p:sp>
        <p:nvSpPr>
          <p:cNvPr id="14" name="Kaavion paikkamerkki 6">
            <a:extLst>
              <a:ext uri="{FF2B5EF4-FFF2-40B4-BE49-F238E27FC236}">
                <a16:creationId xmlns:a16="http://schemas.microsoft.com/office/drawing/2014/main" id="{881D1181-A8CC-4756-8681-5AED13334EEF}"/>
              </a:ext>
            </a:extLst>
          </p:cNvPr>
          <p:cNvSpPr>
            <a:spLocks noGrp="1"/>
          </p:cNvSpPr>
          <p:nvPr>
            <p:ph type="chart" sz="quarter" idx="11"/>
          </p:nvPr>
        </p:nvSpPr>
        <p:spPr>
          <a:xfrm>
            <a:off x="3147613" y="3602038"/>
            <a:ext cx="1988771" cy="1771650"/>
          </a:xfrm>
        </p:spPr>
        <p:txBody>
          <a:bodyPr/>
          <a:lstStyle/>
          <a:p>
            <a:r>
              <a:rPr lang="sv-SE"/>
              <a:t>Klicka på ikonen för att lägga till ett diagram</a:t>
            </a:r>
            <a:endParaRPr lang="fi-FI"/>
          </a:p>
        </p:txBody>
      </p:sp>
      <p:sp>
        <p:nvSpPr>
          <p:cNvPr id="15" name="Kaavion paikkamerkki 6">
            <a:extLst>
              <a:ext uri="{FF2B5EF4-FFF2-40B4-BE49-F238E27FC236}">
                <a16:creationId xmlns:a16="http://schemas.microsoft.com/office/drawing/2014/main" id="{99F114AF-F5CF-44BD-9534-42A161C49D14}"/>
              </a:ext>
            </a:extLst>
          </p:cNvPr>
          <p:cNvSpPr>
            <a:spLocks noGrp="1"/>
          </p:cNvSpPr>
          <p:nvPr>
            <p:ph type="chart" sz="quarter" idx="12"/>
          </p:nvPr>
        </p:nvSpPr>
        <p:spPr>
          <a:xfrm>
            <a:off x="5822151" y="3588239"/>
            <a:ext cx="1988771" cy="1771650"/>
          </a:xfrm>
        </p:spPr>
        <p:txBody>
          <a:bodyPr/>
          <a:lstStyle/>
          <a:p>
            <a:r>
              <a:rPr lang="sv-SE"/>
              <a:t>Klicka på ikonen för att lägga till ett diagram</a:t>
            </a:r>
            <a:endParaRPr lang="fi-FI"/>
          </a:p>
        </p:txBody>
      </p:sp>
      <p:sp>
        <p:nvSpPr>
          <p:cNvPr id="18" name="Kaavion paikkamerkki 6">
            <a:extLst>
              <a:ext uri="{FF2B5EF4-FFF2-40B4-BE49-F238E27FC236}">
                <a16:creationId xmlns:a16="http://schemas.microsoft.com/office/drawing/2014/main" id="{A34432B6-105E-4F8D-AEA6-3D1AAB4A7220}"/>
              </a:ext>
            </a:extLst>
          </p:cNvPr>
          <p:cNvSpPr>
            <a:spLocks noGrp="1"/>
          </p:cNvSpPr>
          <p:nvPr>
            <p:ph type="chart" sz="quarter" idx="13"/>
          </p:nvPr>
        </p:nvSpPr>
        <p:spPr>
          <a:xfrm>
            <a:off x="8585116" y="3602038"/>
            <a:ext cx="1988771" cy="1771650"/>
          </a:xfrm>
        </p:spPr>
        <p:txBody>
          <a:bodyPr/>
          <a:lstStyle/>
          <a:p>
            <a:r>
              <a:rPr lang="sv-SE"/>
              <a:t>Klicka på ikonen för att lägga till ett diagram</a:t>
            </a:r>
            <a:endParaRPr lang="fi-FI"/>
          </a:p>
        </p:txBody>
      </p:sp>
      <p:pic>
        <p:nvPicPr>
          <p:cNvPr id="19" name="Kuva 18">
            <a:extLst>
              <a:ext uri="{FF2B5EF4-FFF2-40B4-BE49-F238E27FC236}">
                <a16:creationId xmlns:a16="http://schemas.microsoft.com/office/drawing/2014/main" id="{66F84F4F-3D65-4D18-BE3E-D92A1ED44FE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2414640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tsikko ja teksti 6">
    <p:bg>
      <p:bgPr>
        <a:solidFill>
          <a:schemeClr val="bg1"/>
        </a:solidFill>
        <a:effectLst/>
      </p:bgPr>
    </p:bg>
    <p:spTree>
      <p:nvGrpSpPr>
        <p:cNvPr id="1" name=""/>
        <p:cNvGrpSpPr/>
        <p:nvPr/>
      </p:nvGrpSpPr>
      <p:grpSpPr>
        <a:xfrm>
          <a:off x="0" y="0"/>
          <a:ext cx="0" cy="0"/>
          <a:chOff x="0" y="0"/>
          <a:chExt cx="0" cy="0"/>
        </a:xfrm>
      </p:grpSpPr>
      <p:sp>
        <p:nvSpPr>
          <p:cNvPr id="4" name="Tekstin paikkamerkki 3">
            <a:extLst>
              <a:ext uri="{FF2B5EF4-FFF2-40B4-BE49-F238E27FC236}">
                <a16:creationId xmlns:a16="http://schemas.microsoft.com/office/drawing/2014/main" id="{ADA8F09E-5926-48B5-9A4D-7794F1A68430}"/>
              </a:ext>
            </a:extLst>
          </p:cNvPr>
          <p:cNvSpPr>
            <a:spLocks noGrp="1"/>
          </p:cNvSpPr>
          <p:nvPr>
            <p:ph type="body" sz="half" idx="2"/>
          </p:nvPr>
        </p:nvSpPr>
        <p:spPr>
          <a:xfrm>
            <a:off x="6306309" y="4350703"/>
            <a:ext cx="5675375" cy="2264849"/>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v-SE"/>
              <a:t>Klicka här för att ändra format på bakgrundstexten</a:t>
            </a:r>
          </a:p>
        </p:txBody>
      </p:sp>
      <p:sp>
        <p:nvSpPr>
          <p:cNvPr id="10" name="Tekstin paikkamerkki 3">
            <a:extLst>
              <a:ext uri="{FF2B5EF4-FFF2-40B4-BE49-F238E27FC236}">
                <a16:creationId xmlns:a16="http://schemas.microsoft.com/office/drawing/2014/main" id="{ED9D1D52-0F04-4768-B726-8C23409D7777}"/>
              </a:ext>
            </a:extLst>
          </p:cNvPr>
          <p:cNvSpPr>
            <a:spLocks noGrp="1"/>
          </p:cNvSpPr>
          <p:nvPr>
            <p:ph type="body" sz="half" idx="10" hasCustomPrompt="1"/>
          </p:nvPr>
        </p:nvSpPr>
        <p:spPr>
          <a:xfrm>
            <a:off x="211015" y="230272"/>
            <a:ext cx="4810436" cy="453416"/>
          </a:xfrm>
          <a:prstGeom prst="rect">
            <a:avLst/>
          </a:prstGeom>
        </p:spPr>
        <p:txBody>
          <a:bodyPr>
            <a:noAutofit/>
          </a:bodyPr>
          <a:lstStyle>
            <a:lvl1pPr marL="0" indent="0">
              <a:buNone/>
              <a:defRPr sz="2800" b="1">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OTSIKKO</a:t>
            </a:r>
          </a:p>
        </p:txBody>
      </p:sp>
      <p:sp>
        <p:nvSpPr>
          <p:cNvPr id="18" name="Tekstin paikkamerkki 3">
            <a:extLst>
              <a:ext uri="{FF2B5EF4-FFF2-40B4-BE49-F238E27FC236}">
                <a16:creationId xmlns:a16="http://schemas.microsoft.com/office/drawing/2014/main" id="{5CBBE90B-1B29-4887-A075-96D10C907BCD}"/>
              </a:ext>
            </a:extLst>
          </p:cNvPr>
          <p:cNvSpPr>
            <a:spLocks noGrp="1"/>
          </p:cNvSpPr>
          <p:nvPr>
            <p:ph type="body" sz="half" idx="11"/>
          </p:nvPr>
        </p:nvSpPr>
        <p:spPr>
          <a:xfrm>
            <a:off x="211015" y="975916"/>
            <a:ext cx="5693839" cy="2089373"/>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v-SE"/>
              <a:t>Klicka här för att ändra format på bakgrundstexten</a:t>
            </a:r>
          </a:p>
        </p:txBody>
      </p:sp>
      <p:sp>
        <p:nvSpPr>
          <p:cNvPr id="16" name="Tekstin paikkamerkki 3">
            <a:extLst>
              <a:ext uri="{FF2B5EF4-FFF2-40B4-BE49-F238E27FC236}">
                <a16:creationId xmlns:a16="http://schemas.microsoft.com/office/drawing/2014/main" id="{C0A39D96-D16D-4A2A-82AB-128CDB0E0C97}"/>
              </a:ext>
            </a:extLst>
          </p:cNvPr>
          <p:cNvSpPr>
            <a:spLocks noGrp="1"/>
          </p:cNvSpPr>
          <p:nvPr>
            <p:ph type="body" sz="half" idx="12" hasCustomPrompt="1"/>
          </p:nvPr>
        </p:nvSpPr>
        <p:spPr>
          <a:xfrm>
            <a:off x="6306309" y="3693991"/>
            <a:ext cx="4929962" cy="453416"/>
          </a:xfrm>
          <a:prstGeom prst="rect">
            <a:avLst/>
          </a:prstGeom>
        </p:spPr>
        <p:txBody>
          <a:bodyPr>
            <a:noAutofit/>
          </a:bodyPr>
          <a:lstStyle>
            <a:lvl1pPr marL="0" indent="0">
              <a:buNone/>
              <a:defRPr sz="2800" b="1">
                <a:solidFill>
                  <a:schemeClr val="accent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OTSIKKO</a:t>
            </a:r>
            <a:endParaRPr lang="fi-FI" dirty="0"/>
          </a:p>
        </p:txBody>
      </p:sp>
      <p:sp>
        <p:nvSpPr>
          <p:cNvPr id="3" name="Kuvan paikkamerkki 2">
            <a:extLst>
              <a:ext uri="{FF2B5EF4-FFF2-40B4-BE49-F238E27FC236}">
                <a16:creationId xmlns:a16="http://schemas.microsoft.com/office/drawing/2014/main" id="{CD353F40-0CDA-40D1-B6E4-F717BC1B43BB}"/>
              </a:ext>
            </a:extLst>
          </p:cNvPr>
          <p:cNvSpPr>
            <a:spLocks noGrp="1"/>
          </p:cNvSpPr>
          <p:nvPr>
            <p:ph type="pic" sz="quarter" idx="13"/>
          </p:nvPr>
        </p:nvSpPr>
        <p:spPr>
          <a:xfrm>
            <a:off x="6096001" y="0"/>
            <a:ext cx="6096000" cy="3478519"/>
          </a:xfrm>
        </p:spPr>
        <p:txBody>
          <a:bodyPr/>
          <a:lstStyle/>
          <a:p>
            <a:r>
              <a:rPr lang="sv-SE"/>
              <a:t>Klicka på ikonen för att lägga till en bild</a:t>
            </a:r>
            <a:endParaRPr lang="fi-FI" dirty="0"/>
          </a:p>
        </p:txBody>
      </p:sp>
      <p:sp>
        <p:nvSpPr>
          <p:cNvPr id="7" name="Kuvan paikkamerkki 6">
            <a:extLst>
              <a:ext uri="{FF2B5EF4-FFF2-40B4-BE49-F238E27FC236}">
                <a16:creationId xmlns:a16="http://schemas.microsoft.com/office/drawing/2014/main" id="{F0044543-CD8C-4079-AF4C-CF571F26184B}"/>
              </a:ext>
            </a:extLst>
          </p:cNvPr>
          <p:cNvSpPr>
            <a:spLocks noGrp="1"/>
          </p:cNvSpPr>
          <p:nvPr>
            <p:ph type="pic" sz="quarter" idx="14"/>
          </p:nvPr>
        </p:nvSpPr>
        <p:spPr>
          <a:xfrm>
            <a:off x="0" y="3532228"/>
            <a:ext cx="6096000" cy="3325772"/>
          </a:xfrm>
        </p:spPr>
        <p:txBody>
          <a:bodyPr/>
          <a:lstStyle/>
          <a:p>
            <a:r>
              <a:rPr lang="sv-SE"/>
              <a:t>Klicka på ikonen för att lägga till en bild</a:t>
            </a:r>
            <a:endParaRPr lang="fi-FI"/>
          </a:p>
        </p:txBody>
      </p:sp>
    </p:spTree>
    <p:extLst>
      <p:ext uri="{BB962C8B-B14F-4D97-AF65-F5344CB8AC3E}">
        <p14:creationId xmlns:p14="http://schemas.microsoft.com/office/powerpoint/2010/main" val="32448027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tsikko ja kuvake 5">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Kuvan paikkamerkki 3">
            <a:extLst>
              <a:ext uri="{FF2B5EF4-FFF2-40B4-BE49-F238E27FC236}">
                <a16:creationId xmlns:a16="http://schemas.microsoft.com/office/drawing/2014/main" id="{867938E8-CA94-4F50-9967-1AA557642FAD}"/>
              </a:ext>
            </a:extLst>
          </p:cNvPr>
          <p:cNvSpPr>
            <a:spLocks noGrp="1"/>
          </p:cNvSpPr>
          <p:nvPr>
            <p:ph type="pic" sz="quarter" idx="16"/>
          </p:nvPr>
        </p:nvSpPr>
        <p:spPr>
          <a:xfrm>
            <a:off x="0" y="0"/>
            <a:ext cx="12192000" cy="6858000"/>
          </a:xfrm>
        </p:spPr>
        <p:txBody>
          <a:bodyPr/>
          <a:lstStyle/>
          <a:p>
            <a:r>
              <a:rPr lang="sv-SE"/>
              <a:t>Klicka på ikonen för att lägga till en bild</a:t>
            </a:r>
            <a:endParaRPr lang="fi-FI" dirty="0"/>
          </a:p>
        </p:txBody>
      </p:sp>
      <p:sp>
        <p:nvSpPr>
          <p:cNvPr id="6" name="Tekstin paikkamerkki 5">
            <a:extLst>
              <a:ext uri="{FF2B5EF4-FFF2-40B4-BE49-F238E27FC236}">
                <a16:creationId xmlns:a16="http://schemas.microsoft.com/office/drawing/2014/main" id="{2006DD2C-7C48-4825-BF10-6CCCFD8ACC86}"/>
              </a:ext>
            </a:extLst>
          </p:cNvPr>
          <p:cNvSpPr>
            <a:spLocks noGrp="1"/>
          </p:cNvSpPr>
          <p:nvPr>
            <p:ph type="body" sz="quarter" idx="14"/>
          </p:nvPr>
        </p:nvSpPr>
        <p:spPr>
          <a:xfrm>
            <a:off x="6788151" y="738726"/>
            <a:ext cx="3932238" cy="774700"/>
          </a:xfrm>
        </p:spPr>
        <p:txBody>
          <a:bodyPr>
            <a:noAutofit/>
          </a:bodyPr>
          <a:lstStyle>
            <a:lvl1pPr>
              <a:defRPr sz="2800" b="1">
                <a:solidFill>
                  <a:schemeClr val="tx2"/>
                </a:solidFill>
                <a:latin typeface="+mn-lt"/>
              </a:defRPr>
            </a:lvl1pPr>
            <a:lvl2pPr>
              <a:defRPr sz="2400">
                <a:latin typeface="+mj-lt"/>
              </a:defRPr>
            </a:lvl2pPr>
            <a:lvl3pPr>
              <a:defRPr sz="2400">
                <a:latin typeface="+mj-lt"/>
              </a:defRPr>
            </a:lvl3pPr>
            <a:lvl4pPr>
              <a:defRPr sz="2400">
                <a:latin typeface="+mj-lt"/>
              </a:defRPr>
            </a:lvl4pPr>
            <a:lvl5pPr>
              <a:defRPr sz="2400">
                <a:latin typeface="+mj-lt"/>
              </a:defRPr>
            </a:lvl5pPr>
          </a:lstStyle>
          <a:p>
            <a:pPr lvl="0"/>
            <a:r>
              <a:rPr lang="sv-SE"/>
              <a:t>Klicka här för att ändra format på bakgrundstexten</a:t>
            </a:r>
          </a:p>
        </p:txBody>
      </p:sp>
      <p:sp>
        <p:nvSpPr>
          <p:cNvPr id="15" name="Otsikko 14">
            <a:extLst>
              <a:ext uri="{FF2B5EF4-FFF2-40B4-BE49-F238E27FC236}">
                <a16:creationId xmlns:a16="http://schemas.microsoft.com/office/drawing/2014/main" id="{63032C40-4D7F-4A3D-A0E6-C334281488A1}"/>
              </a:ext>
            </a:extLst>
          </p:cNvPr>
          <p:cNvSpPr>
            <a:spLocks noGrp="1"/>
          </p:cNvSpPr>
          <p:nvPr>
            <p:ph type="title" hasCustomPrompt="1"/>
          </p:nvPr>
        </p:nvSpPr>
        <p:spPr/>
        <p:txBody>
          <a:bodyPr/>
          <a:lstStyle>
            <a:lvl1pPr>
              <a:defRPr sz="4000">
                <a:solidFill>
                  <a:schemeClr val="bg1"/>
                </a:solidFill>
              </a:defRPr>
            </a:lvl1pPr>
          </a:lstStyle>
          <a:p>
            <a:r>
              <a:rPr lang="fi-FI" dirty="0"/>
              <a:t>MUOKKAA OTS. PERUSTYYL. NAPSAUTT.</a:t>
            </a:r>
          </a:p>
        </p:txBody>
      </p:sp>
      <p:sp>
        <p:nvSpPr>
          <p:cNvPr id="3" name="Kaavion paikkamerkki 2">
            <a:extLst>
              <a:ext uri="{FF2B5EF4-FFF2-40B4-BE49-F238E27FC236}">
                <a16:creationId xmlns:a16="http://schemas.microsoft.com/office/drawing/2014/main" id="{3C3E1EF9-17AF-4E01-B05B-A81F9FA06D78}"/>
              </a:ext>
            </a:extLst>
          </p:cNvPr>
          <p:cNvSpPr>
            <a:spLocks noGrp="1"/>
          </p:cNvSpPr>
          <p:nvPr>
            <p:ph type="chart" sz="quarter" idx="15"/>
          </p:nvPr>
        </p:nvSpPr>
        <p:spPr>
          <a:xfrm>
            <a:off x="6703264" y="2275425"/>
            <a:ext cx="3932238" cy="2351949"/>
          </a:xfrm>
        </p:spPr>
        <p:txBody>
          <a:bodyPr/>
          <a:lstStyle/>
          <a:p>
            <a:r>
              <a:rPr lang="sv-SE"/>
              <a:t>Klicka på ikonen för att lägga till ett diagram</a:t>
            </a:r>
            <a:endParaRPr lang="fi-FI" dirty="0"/>
          </a:p>
        </p:txBody>
      </p:sp>
      <p:pic>
        <p:nvPicPr>
          <p:cNvPr id="7" name="Kuva 6">
            <a:extLst>
              <a:ext uri="{FF2B5EF4-FFF2-40B4-BE49-F238E27FC236}">
                <a16:creationId xmlns:a16="http://schemas.microsoft.com/office/drawing/2014/main" id="{67375C1C-E1F8-483E-A441-5A68D78C8E6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39268" y="6119274"/>
            <a:ext cx="2352732" cy="678493"/>
          </a:xfrm>
          <a:prstGeom prst="rect">
            <a:avLst/>
          </a:prstGeom>
        </p:spPr>
      </p:pic>
    </p:spTree>
    <p:extLst>
      <p:ext uri="{BB962C8B-B14F-4D97-AF65-F5344CB8AC3E}">
        <p14:creationId xmlns:p14="http://schemas.microsoft.com/office/powerpoint/2010/main" val="36999935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tsikko ja kuvake 4">
    <p:bg>
      <p:bgPr>
        <a:blipFill dpi="0" rotWithShape="1">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Ellipsi 2">
            <a:extLst>
              <a:ext uri="{FF2B5EF4-FFF2-40B4-BE49-F238E27FC236}">
                <a16:creationId xmlns:a16="http://schemas.microsoft.com/office/drawing/2014/main" id="{3726E06E-003A-48E2-A4CE-4B18EC849936}"/>
              </a:ext>
            </a:extLst>
          </p:cNvPr>
          <p:cNvSpPr/>
          <p:nvPr userDrawn="1"/>
        </p:nvSpPr>
        <p:spPr>
          <a:xfrm>
            <a:off x="1280159" y="2387235"/>
            <a:ext cx="2176272" cy="2083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3200" b="1" dirty="0"/>
          </a:p>
        </p:txBody>
      </p:sp>
      <p:sp>
        <p:nvSpPr>
          <p:cNvPr id="14" name="Ellipsi 13">
            <a:extLst>
              <a:ext uri="{FF2B5EF4-FFF2-40B4-BE49-F238E27FC236}">
                <a16:creationId xmlns:a16="http://schemas.microsoft.com/office/drawing/2014/main" id="{B70E06E9-CDE4-40C7-9995-D5A87855E1CD}"/>
              </a:ext>
            </a:extLst>
          </p:cNvPr>
          <p:cNvSpPr/>
          <p:nvPr userDrawn="1"/>
        </p:nvSpPr>
        <p:spPr>
          <a:xfrm>
            <a:off x="4815196" y="2387235"/>
            <a:ext cx="2176272" cy="20835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3200" b="1" dirty="0"/>
          </a:p>
        </p:txBody>
      </p:sp>
      <p:sp>
        <p:nvSpPr>
          <p:cNvPr id="15" name="Ellipsi 14">
            <a:extLst>
              <a:ext uri="{FF2B5EF4-FFF2-40B4-BE49-F238E27FC236}">
                <a16:creationId xmlns:a16="http://schemas.microsoft.com/office/drawing/2014/main" id="{35471DD5-4B00-45F4-9272-06EED5B7F305}"/>
              </a:ext>
            </a:extLst>
          </p:cNvPr>
          <p:cNvSpPr/>
          <p:nvPr userDrawn="1"/>
        </p:nvSpPr>
        <p:spPr>
          <a:xfrm>
            <a:off x="8350233" y="2380323"/>
            <a:ext cx="2176272" cy="2083525"/>
          </a:xfrm>
          <a:prstGeom prst="ellipse">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3200" b="1" dirty="0"/>
          </a:p>
        </p:txBody>
      </p:sp>
      <p:sp>
        <p:nvSpPr>
          <p:cNvPr id="5" name="Tekstin paikkamerkki 4">
            <a:extLst>
              <a:ext uri="{FF2B5EF4-FFF2-40B4-BE49-F238E27FC236}">
                <a16:creationId xmlns:a16="http://schemas.microsoft.com/office/drawing/2014/main" id="{A005EB85-A975-4654-892E-E34970D07E69}"/>
              </a:ext>
            </a:extLst>
          </p:cNvPr>
          <p:cNvSpPr>
            <a:spLocks noGrp="1"/>
          </p:cNvSpPr>
          <p:nvPr>
            <p:ph type="body" sz="quarter" idx="15"/>
          </p:nvPr>
        </p:nvSpPr>
        <p:spPr>
          <a:xfrm>
            <a:off x="1280159" y="4578156"/>
            <a:ext cx="2176462" cy="1318989"/>
          </a:xfrm>
        </p:spPr>
        <p:txBody>
          <a:bodyPr/>
          <a:lstStyle/>
          <a:p>
            <a:pPr lvl="0"/>
            <a:r>
              <a:rPr lang="sv-SE"/>
              <a:t>Klicka här för att ändra format på bakgrundstexten</a:t>
            </a:r>
          </a:p>
        </p:txBody>
      </p:sp>
      <p:sp>
        <p:nvSpPr>
          <p:cNvPr id="16" name="Tekstin paikkamerkki 4">
            <a:extLst>
              <a:ext uri="{FF2B5EF4-FFF2-40B4-BE49-F238E27FC236}">
                <a16:creationId xmlns:a16="http://schemas.microsoft.com/office/drawing/2014/main" id="{7EA7FCD4-21F4-4603-9411-E7932D15CDFF}"/>
              </a:ext>
            </a:extLst>
          </p:cNvPr>
          <p:cNvSpPr>
            <a:spLocks noGrp="1"/>
          </p:cNvSpPr>
          <p:nvPr>
            <p:ph type="body" sz="quarter" idx="16"/>
          </p:nvPr>
        </p:nvSpPr>
        <p:spPr>
          <a:xfrm>
            <a:off x="4815196" y="4578155"/>
            <a:ext cx="2176462" cy="1318989"/>
          </a:xfrm>
        </p:spPr>
        <p:txBody>
          <a:bodyPr/>
          <a:lstStyle/>
          <a:p>
            <a:pPr lvl="0"/>
            <a:r>
              <a:rPr lang="sv-SE"/>
              <a:t>Klicka här för att ändra format på bakgrundstexten</a:t>
            </a:r>
          </a:p>
        </p:txBody>
      </p:sp>
      <p:sp>
        <p:nvSpPr>
          <p:cNvPr id="17" name="Tekstin paikkamerkki 4">
            <a:extLst>
              <a:ext uri="{FF2B5EF4-FFF2-40B4-BE49-F238E27FC236}">
                <a16:creationId xmlns:a16="http://schemas.microsoft.com/office/drawing/2014/main" id="{A8689F76-82C8-451F-9784-D807CD105932}"/>
              </a:ext>
            </a:extLst>
          </p:cNvPr>
          <p:cNvSpPr>
            <a:spLocks noGrp="1"/>
          </p:cNvSpPr>
          <p:nvPr>
            <p:ph type="body" sz="quarter" idx="17"/>
          </p:nvPr>
        </p:nvSpPr>
        <p:spPr>
          <a:xfrm>
            <a:off x="8425147" y="4578154"/>
            <a:ext cx="2176462" cy="1318989"/>
          </a:xfrm>
        </p:spPr>
        <p:txBody>
          <a:bodyPr/>
          <a:lstStyle/>
          <a:p>
            <a:pPr lvl="0"/>
            <a:r>
              <a:rPr lang="sv-SE"/>
              <a:t>Klicka här för att ändra format på bakgrundstexten</a:t>
            </a:r>
          </a:p>
        </p:txBody>
      </p:sp>
      <p:sp>
        <p:nvSpPr>
          <p:cNvPr id="18" name="Tekstin paikkamerkki 7">
            <a:extLst>
              <a:ext uri="{FF2B5EF4-FFF2-40B4-BE49-F238E27FC236}">
                <a16:creationId xmlns:a16="http://schemas.microsoft.com/office/drawing/2014/main" id="{F116491A-0405-4F17-BEF4-90EE0B077D9F}"/>
              </a:ext>
            </a:extLst>
          </p:cNvPr>
          <p:cNvSpPr>
            <a:spLocks noGrp="1"/>
          </p:cNvSpPr>
          <p:nvPr>
            <p:ph type="body" sz="quarter" idx="19" hasCustomPrompt="1"/>
          </p:nvPr>
        </p:nvSpPr>
        <p:spPr>
          <a:xfrm>
            <a:off x="1280158" y="1428935"/>
            <a:ext cx="2278967" cy="837714"/>
          </a:xfrm>
        </p:spPr>
        <p:txBody>
          <a:bodyPr>
            <a:noAutofit/>
          </a:bodyPr>
          <a:lstStyle>
            <a:lvl1pPr>
              <a:defRPr sz="1800" b="1">
                <a:latin typeface="+mj-lt"/>
              </a:defRPr>
            </a:lvl1pPr>
          </a:lstStyle>
          <a:p>
            <a:pPr lvl="0"/>
            <a:r>
              <a:rPr lang="fi-FI" dirty="0"/>
              <a:t>MUOKKAA TEKSTIN PERUSTYYLEJÄ</a:t>
            </a:r>
          </a:p>
        </p:txBody>
      </p:sp>
      <p:sp>
        <p:nvSpPr>
          <p:cNvPr id="4" name="Tekstin paikkamerkki 3">
            <a:extLst>
              <a:ext uri="{FF2B5EF4-FFF2-40B4-BE49-F238E27FC236}">
                <a16:creationId xmlns:a16="http://schemas.microsoft.com/office/drawing/2014/main" id="{046D458A-C9E4-4E93-951F-225472CB8537}"/>
              </a:ext>
            </a:extLst>
          </p:cNvPr>
          <p:cNvSpPr>
            <a:spLocks noGrp="1"/>
          </p:cNvSpPr>
          <p:nvPr>
            <p:ph type="body" sz="quarter" idx="21" hasCustomPrompt="1"/>
          </p:nvPr>
        </p:nvSpPr>
        <p:spPr>
          <a:xfrm>
            <a:off x="1664801" y="3133160"/>
            <a:ext cx="1406989" cy="577850"/>
          </a:xfrm>
        </p:spPr>
        <p:txBody>
          <a:bodyPr>
            <a:normAutofit/>
          </a:bodyPr>
          <a:lstStyle>
            <a:lvl1pPr algn="ctr">
              <a:defRPr sz="3200" b="1">
                <a:solidFill>
                  <a:schemeClr val="bg1"/>
                </a:solidFill>
              </a:defRPr>
            </a:lvl1pPr>
          </a:lstStyle>
          <a:p>
            <a:pPr lvl="0"/>
            <a:r>
              <a:rPr lang="fi-FI" dirty="0"/>
              <a:t>86 %</a:t>
            </a:r>
          </a:p>
        </p:txBody>
      </p:sp>
      <p:sp>
        <p:nvSpPr>
          <p:cNvPr id="20" name="Tekstin paikkamerkki 3">
            <a:extLst>
              <a:ext uri="{FF2B5EF4-FFF2-40B4-BE49-F238E27FC236}">
                <a16:creationId xmlns:a16="http://schemas.microsoft.com/office/drawing/2014/main" id="{1137F18E-F763-4520-82E2-EB8825559395}"/>
              </a:ext>
            </a:extLst>
          </p:cNvPr>
          <p:cNvSpPr>
            <a:spLocks noGrp="1"/>
          </p:cNvSpPr>
          <p:nvPr>
            <p:ph type="body" sz="quarter" idx="22" hasCustomPrompt="1"/>
          </p:nvPr>
        </p:nvSpPr>
        <p:spPr>
          <a:xfrm>
            <a:off x="5199837" y="3140072"/>
            <a:ext cx="1406989" cy="577850"/>
          </a:xfrm>
        </p:spPr>
        <p:txBody>
          <a:bodyPr>
            <a:normAutofit/>
          </a:bodyPr>
          <a:lstStyle>
            <a:lvl1pPr algn="ctr">
              <a:defRPr sz="3200" b="1">
                <a:solidFill>
                  <a:schemeClr val="bg1"/>
                </a:solidFill>
              </a:defRPr>
            </a:lvl1pPr>
          </a:lstStyle>
          <a:p>
            <a:pPr lvl="0"/>
            <a:r>
              <a:rPr lang="fi-FI" dirty="0"/>
              <a:t>86 %</a:t>
            </a:r>
          </a:p>
        </p:txBody>
      </p:sp>
      <p:sp>
        <p:nvSpPr>
          <p:cNvPr id="21" name="Tekstin paikkamerkki 3">
            <a:extLst>
              <a:ext uri="{FF2B5EF4-FFF2-40B4-BE49-F238E27FC236}">
                <a16:creationId xmlns:a16="http://schemas.microsoft.com/office/drawing/2014/main" id="{772942FB-559A-4D12-B3CC-C8A39D32CA38}"/>
              </a:ext>
            </a:extLst>
          </p:cNvPr>
          <p:cNvSpPr>
            <a:spLocks noGrp="1"/>
          </p:cNvSpPr>
          <p:nvPr>
            <p:ph type="body" sz="quarter" idx="23" hasCustomPrompt="1"/>
          </p:nvPr>
        </p:nvSpPr>
        <p:spPr>
          <a:xfrm>
            <a:off x="8734874" y="3133160"/>
            <a:ext cx="1406989" cy="577850"/>
          </a:xfrm>
        </p:spPr>
        <p:txBody>
          <a:bodyPr>
            <a:normAutofit/>
          </a:bodyPr>
          <a:lstStyle>
            <a:lvl1pPr algn="ctr">
              <a:defRPr sz="3200" b="1">
                <a:solidFill>
                  <a:schemeClr val="bg1"/>
                </a:solidFill>
              </a:defRPr>
            </a:lvl1pPr>
          </a:lstStyle>
          <a:p>
            <a:pPr lvl="0"/>
            <a:r>
              <a:rPr lang="fi-FI" dirty="0"/>
              <a:t>86 %</a:t>
            </a:r>
          </a:p>
        </p:txBody>
      </p:sp>
      <p:sp>
        <p:nvSpPr>
          <p:cNvPr id="24" name="Tekstin paikkamerkki 7">
            <a:extLst>
              <a:ext uri="{FF2B5EF4-FFF2-40B4-BE49-F238E27FC236}">
                <a16:creationId xmlns:a16="http://schemas.microsoft.com/office/drawing/2014/main" id="{69E9FD0E-DDBA-4D70-914B-781AF44BBB1F}"/>
              </a:ext>
            </a:extLst>
          </p:cNvPr>
          <p:cNvSpPr>
            <a:spLocks noGrp="1"/>
          </p:cNvSpPr>
          <p:nvPr>
            <p:ph type="body" sz="quarter" idx="24" hasCustomPrompt="1"/>
          </p:nvPr>
        </p:nvSpPr>
        <p:spPr>
          <a:xfrm>
            <a:off x="4763847" y="1420621"/>
            <a:ext cx="2278967" cy="837714"/>
          </a:xfrm>
        </p:spPr>
        <p:txBody>
          <a:bodyPr>
            <a:noAutofit/>
          </a:bodyPr>
          <a:lstStyle>
            <a:lvl1pPr>
              <a:defRPr sz="1800" b="1">
                <a:latin typeface="+mj-lt"/>
              </a:defRPr>
            </a:lvl1pPr>
          </a:lstStyle>
          <a:p>
            <a:pPr lvl="0"/>
            <a:r>
              <a:rPr lang="fi-FI" dirty="0"/>
              <a:t>MUOKKAA TEKSTIN PERUSTYYLEJÄ</a:t>
            </a:r>
          </a:p>
        </p:txBody>
      </p:sp>
      <p:sp>
        <p:nvSpPr>
          <p:cNvPr id="25" name="Tekstin paikkamerkki 7">
            <a:extLst>
              <a:ext uri="{FF2B5EF4-FFF2-40B4-BE49-F238E27FC236}">
                <a16:creationId xmlns:a16="http://schemas.microsoft.com/office/drawing/2014/main" id="{B2E2F75D-30F5-4829-9100-6E14119C2692}"/>
              </a:ext>
            </a:extLst>
          </p:cNvPr>
          <p:cNvSpPr>
            <a:spLocks noGrp="1"/>
          </p:cNvSpPr>
          <p:nvPr>
            <p:ph type="body" sz="quarter" idx="25" hasCustomPrompt="1"/>
          </p:nvPr>
        </p:nvSpPr>
        <p:spPr>
          <a:xfrm>
            <a:off x="8391290" y="1416605"/>
            <a:ext cx="2278967" cy="837714"/>
          </a:xfrm>
        </p:spPr>
        <p:txBody>
          <a:bodyPr>
            <a:noAutofit/>
          </a:bodyPr>
          <a:lstStyle>
            <a:lvl1pPr>
              <a:defRPr sz="1800" b="1">
                <a:latin typeface="+mj-lt"/>
              </a:defRPr>
            </a:lvl1pPr>
          </a:lstStyle>
          <a:p>
            <a:pPr lvl="0"/>
            <a:r>
              <a:rPr lang="fi-FI" dirty="0"/>
              <a:t>MUOKKAA TEKSTIN PERUSTYYLEJÄ</a:t>
            </a:r>
          </a:p>
        </p:txBody>
      </p:sp>
      <p:pic>
        <p:nvPicPr>
          <p:cNvPr id="26" name="Kuva 25">
            <a:extLst>
              <a:ext uri="{FF2B5EF4-FFF2-40B4-BE49-F238E27FC236}">
                <a16:creationId xmlns:a16="http://schemas.microsoft.com/office/drawing/2014/main" id="{0AAA497F-EFCE-4F65-A97A-7E5C8949A09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7865105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tsikko ja kuvake 6">
    <p:bg>
      <p:bgPr>
        <a:blipFill dpi="0" rotWithShape="1">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ekstin paikkamerkki 5">
            <a:extLst>
              <a:ext uri="{FF2B5EF4-FFF2-40B4-BE49-F238E27FC236}">
                <a16:creationId xmlns:a16="http://schemas.microsoft.com/office/drawing/2014/main" id="{2006DD2C-7C48-4825-BF10-6CCCFD8ACC86}"/>
              </a:ext>
            </a:extLst>
          </p:cNvPr>
          <p:cNvSpPr>
            <a:spLocks noGrp="1"/>
          </p:cNvSpPr>
          <p:nvPr>
            <p:ph type="body" sz="quarter" idx="14"/>
          </p:nvPr>
        </p:nvSpPr>
        <p:spPr>
          <a:xfrm>
            <a:off x="6690911" y="805401"/>
            <a:ext cx="3932238" cy="1674328"/>
          </a:xfrm>
        </p:spPr>
        <p:txBody>
          <a:bodyPr>
            <a:noAutofit/>
          </a:bodyPr>
          <a:lstStyle>
            <a:lvl1pPr>
              <a:defRPr sz="2000" b="1">
                <a:solidFill>
                  <a:schemeClr val="tx1"/>
                </a:solidFill>
                <a:latin typeface="+mn-lt"/>
              </a:defRPr>
            </a:lvl1pPr>
            <a:lvl2pPr>
              <a:defRPr sz="2400">
                <a:latin typeface="+mj-lt"/>
              </a:defRPr>
            </a:lvl2pPr>
            <a:lvl3pPr>
              <a:defRPr sz="2400">
                <a:latin typeface="+mj-lt"/>
              </a:defRPr>
            </a:lvl3pPr>
            <a:lvl4pPr>
              <a:defRPr sz="2400">
                <a:latin typeface="+mj-lt"/>
              </a:defRPr>
            </a:lvl4pPr>
            <a:lvl5pPr>
              <a:defRPr sz="2400">
                <a:latin typeface="+mj-lt"/>
              </a:defRPr>
            </a:lvl5pPr>
          </a:lstStyle>
          <a:p>
            <a:pPr lvl="0"/>
            <a:r>
              <a:rPr lang="sv-SE"/>
              <a:t>Klicka här för att ändra format på bakgrundstexten</a:t>
            </a:r>
          </a:p>
        </p:txBody>
      </p:sp>
      <p:sp>
        <p:nvSpPr>
          <p:cNvPr id="15" name="Otsikko 14">
            <a:extLst>
              <a:ext uri="{FF2B5EF4-FFF2-40B4-BE49-F238E27FC236}">
                <a16:creationId xmlns:a16="http://schemas.microsoft.com/office/drawing/2014/main" id="{63032C40-4D7F-4A3D-A0E6-C334281488A1}"/>
              </a:ext>
            </a:extLst>
          </p:cNvPr>
          <p:cNvSpPr>
            <a:spLocks noGrp="1"/>
          </p:cNvSpPr>
          <p:nvPr>
            <p:ph type="title" hasCustomPrompt="1"/>
          </p:nvPr>
        </p:nvSpPr>
        <p:spPr/>
        <p:txBody>
          <a:bodyPr/>
          <a:lstStyle>
            <a:lvl1pPr>
              <a:defRPr sz="4400">
                <a:solidFill>
                  <a:schemeClr val="tx1"/>
                </a:solidFill>
              </a:defRPr>
            </a:lvl1pPr>
          </a:lstStyle>
          <a:p>
            <a:r>
              <a:rPr lang="fi-FI" dirty="0"/>
              <a:t>MUOKKAA OTS. PERUSTYYL. NAPSAUTT.</a:t>
            </a:r>
          </a:p>
        </p:txBody>
      </p:sp>
      <p:sp>
        <p:nvSpPr>
          <p:cNvPr id="3" name="Kaavion paikkamerkki 2">
            <a:extLst>
              <a:ext uri="{FF2B5EF4-FFF2-40B4-BE49-F238E27FC236}">
                <a16:creationId xmlns:a16="http://schemas.microsoft.com/office/drawing/2014/main" id="{3C3E1EF9-17AF-4E01-B05B-A81F9FA06D78}"/>
              </a:ext>
            </a:extLst>
          </p:cNvPr>
          <p:cNvSpPr>
            <a:spLocks noGrp="1"/>
          </p:cNvSpPr>
          <p:nvPr>
            <p:ph type="chart" sz="quarter" idx="15"/>
          </p:nvPr>
        </p:nvSpPr>
        <p:spPr>
          <a:xfrm>
            <a:off x="472440" y="3429000"/>
            <a:ext cx="2386846" cy="2351949"/>
          </a:xfrm>
        </p:spPr>
        <p:txBody>
          <a:bodyPr/>
          <a:lstStyle/>
          <a:p>
            <a:r>
              <a:rPr lang="sv-SE"/>
              <a:t>Klicka på ikonen för att lägga till ett diagram</a:t>
            </a:r>
            <a:endParaRPr lang="fi-FI"/>
          </a:p>
        </p:txBody>
      </p:sp>
      <p:sp>
        <p:nvSpPr>
          <p:cNvPr id="8" name="Kaavion paikkamerkki 2">
            <a:extLst>
              <a:ext uri="{FF2B5EF4-FFF2-40B4-BE49-F238E27FC236}">
                <a16:creationId xmlns:a16="http://schemas.microsoft.com/office/drawing/2014/main" id="{0CEA9CF5-CB8E-4217-BDA5-5BE4DBC048D3}"/>
              </a:ext>
            </a:extLst>
          </p:cNvPr>
          <p:cNvSpPr>
            <a:spLocks noGrp="1"/>
          </p:cNvSpPr>
          <p:nvPr>
            <p:ph type="chart" sz="quarter" idx="16"/>
          </p:nvPr>
        </p:nvSpPr>
        <p:spPr>
          <a:xfrm>
            <a:off x="3421824" y="3428997"/>
            <a:ext cx="2386846" cy="2351949"/>
          </a:xfrm>
        </p:spPr>
        <p:txBody>
          <a:bodyPr/>
          <a:lstStyle/>
          <a:p>
            <a:r>
              <a:rPr lang="sv-SE"/>
              <a:t>Klicka på ikonen för att lägga till ett diagram</a:t>
            </a:r>
            <a:endParaRPr lang="fi-FI"/>
          </a:p>
        </p:txBody>
      </p:sp>
      <p:sp>
        <p:nvSpPr>
          <p:cNvPr id="9" name="Kaavion paikkamerkki 2">
            <a:extLst>
              <a:ext uri="{FF2B5EF4-FFF2-40B4-BE49-F238E27FC236}">
                <a16:creationId xmlns:a16="http://schemas.microsoft.com/office/drawing/2014/main" id="{D7D616E7-2BA3-41C7-BF1C-48D42981E853}"/>
              </a:ext>
            </a:extLst>
          </p:cNvPr>
          <p:cNvSpPr>
            <a:spLocks noGrp="1"/>
          </p:cNvSpPr>
          <p:nvPr>
            <p:ph type="chart" sz="quarter" idx="17"/>
          </p:nvPr>
        </p:nvSpPr>
        <p:spPr>
          <a:xfrm>
            <a:off x="6270184" y="3428997"/>
            <a:ext cx="2386846" cy="2351949"/>
          </a:xfrm>
        </p:spPr>
        <p:txBody>
          <a:bodyPr/>
          <a:lstStyle/>
          <a:p>
            <a:r>
              <a:rPr lang="sv-SE"/>
              <a:t>Klicka på ikonen för att lägga till ett diagram</a:t>
            </a:r>
            <a:endParaRPr lang="fi-FI"/>
          </a:p>
        </p:txBody>
      </p:sp>
      <p:sp>
        <p:nvSpPr>
          <p:cNvPr id="10" name="Kaavion paikkamerkki 2">
            <a:extLst>
              <a:ext uri="{FF2B5EF4-FFF2-40B4-BE49-F238E27FC236}">
                <a16:creationId xmlns:a16="http://schemas.microsoft.com/office/drawing/2014/main" id="{8EB3BAE4-E997-4B35-9AD4-5627CFC6C9C5}"/>
              </a:ext>
            </a:extLst>
          </p:cNvPr>
          <p:cNvSpPr>
            <a:spLocks noGrp="1"/>
          </p:cNvSpPr>
          <p:nvPr>
            <p:ph type="chart" sz="quarter" idx="18"/>
          </p:nvPr>
        </p:nvSpPr>
        <p:spPr>
          <a:xfrm>
            <a:off x="8950458" y="3428997"/>
            <a:ext cx="2386846" cy="2351949"/>
          </a:xfrm>
        </p:spPr>
        <p:txBody>
          <a:bodyPr/>
          <a:lstStyle/>
          <a:p>
            <a:r>
              <a:rPr lang="sv-SE"/>
              <a:t>Klicka på ikonen för att lägga till ett diagram</a:t>
            </a:r>
            <a:endParaRPr lang="fi-FI"/>
          </a:p>
        </p:txBody>
      </p:sp>
      <p:pic>
        <p:nvPicPr>
          <p:cNvPr id="11" name="Kuva 10">
            <a:extLst>
              <a:ext uri="{FF2B5EF4-FFF2-40B4-BE49-F238E27FC236}">
                <a16:creationId xmlns:a16="http://schemas.microsoft.com/office/drawing/2014/main" id="{3A050099-06D4-4E51-A2A1-36298CA395E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35015186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tsikko ja smartart 1">
    <p:bg>
      <p:bgPr>
        <a:blipFill dpi="0" rotWithShape="1">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Kuvan paikkamerkki 7">
            <a:extLst>
              <a:ext uri="{FF2B5EF4-FFF2-40B4-BE49-F238E27FC236}">
                <a16:creationId xmlns:a16="http://schemas.microsoft.com/office/drawing/2014/main" id="{9A92C2B0-5DD0-4125-AD14-1F7B4BA7A812}"/>
              </a:ext>
            </a:extLst>
          </p:cNvPr>
          <p:cNvSpPr>
            <a:spLocks noGrp="1"/>
          </p:cNvSpPr>
          <p:nvPr>
            <p:ph type="pic" sz="quarter" idx="11"/>
          </p:nvPr>
        </p:nvSpPr>
        <p:spPr>
          <a:xfrm>
            <a:off x="14287" y="0"/>
            <a:ext cx="12177713" cy="6858000"/>
          </a:xfrm>
        </p:spPr>
        <p:txBody>
          <a:bodyPr/>
          <a:lstStyle/>
          <a:p>
            <a:r>
              <a:rPr lang="sv-SE"/>
              <a:t>Klicka på ikonen för att lägga till en bild</a:t>
            </a:r>
            <a:endParaRPr lang="fi-FI" dirty="0"/>
          </a:p>
        </p:txBody>
      </p:sp>
      <p:sp>
        <p:nvSpPr>
          <p:cNvPr id="4" name="Tekstin paikkamerkki 3">
            <a:extLst>
              <a:ext uri="{FF2B5EF4-FFF2-40B4-BE49-F238E27FC236}">
                <a16:creationId xmlns:a16="http://schemas.microsoft.com/office/drawing/2014/main" id="{ADA8F09E-5926-48B5-9A4D-7794F1A68430}"/>
              </a:ext>
            </a:extLst>
          </p:cNvPr>
          <p:cNvSpPr>
            <a:spLocks noGrp="1"/>
          </p:cNvSpPr>
          <p:nvPr>
            <p:ph type="body" sz="half" idx="2"/>
          </p:nvPr>
        </p:nvSpPr>
        <p:spPr>
          <a:xfrm>
            <a:off x="6725613" y="780132"/>
            <a:ext cx="3836222" cy="1589420"/>
          </a:xfrm>
          <a:prstGeom prst="rect">
            <a:avLst/>
          </a:prstGeom>
        </p:spPr>
        <p:txBody>
          <a:bodyPr>
            <a:noAutofit/>
          </a:bodyPr>
          <a:lstStyle>
            <a:lvl1pPr marL="0" indent="0">
              <a:buNone/>
              <a:defRPr sz="2800" b="1">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6" name="SmartArt-paikkamerkki 5">
            <a:extLst>
              <a:ext uri="{FF2B5EF4-FFF2-40B4-BE49-F238E27FC236}">
                <a16:creationId xmlns:a16="http://schemas.microsoft.com/office/drawing/2014/main" id="{F7A31D1C-664E-4F6D-9335-35F4F42CFAF4}"/>
              </a:ext>
            </a:extLst>
          </p:cNvPr>
          <p:cNvSpPr>
            <a:spLocks noGrp="1"/>
          </p:cNvSpPr>
          <p:nvPr>
            <p:ph type="dgm" sz="quarter" idx="10"/>
          </p:nvPr>
        </p:nvSpPr>
        <p:spPr>
          <a:xfrm>
            <a:off x="472440" y="3941357"/>
            <a:ext cx="10089395" cy="1221486"/>
          </a:xfrm>
        </p:spPr>
        <p:txBody>
          <a:bodyPr/>
          <a:lstStyle/>
          <a:p>
            <a:r>
              <a:rPr lang="sv-SE"/>
              <a:t>Klicka på ikonen för att lägga till SmartArt-grafik</a:t>
            </a:r>
            <a:endParaRPr lang="fi-FI" dirty="0"/>
          </a:p>
        </p:txBody>
      </p:sp>
      <p:sp>
        <p:nvSpPr>
          <p:cNvPr id="9" name="Otsikko 8">
            <a:extLst>
              <a:ext uri="{FF2B5EF4-FFF2-40B4-BE49-F238E27FC236}">
                <a16:creationId xmlns:a16="http://schemas.microsoft.com/office/drawing/2014/main" id="{F2E80CEA-88ED-4412-BA81-4E6F446EA732}"/>
              </a:ext>
            </a:extLst>
          </p:cNvPr>
          <p:cNvSpPr>
            <a:spLocks noGrp="1"/>
          </p:cNvSpPr>
          <p:nvPr>
            <p:ph type="title" hasCustomPrompt="1"/>
          </p:nvPr>
        </p:nvSpPr>
        <p:spPr/>
        <p:txBody>
          <a:bodyPr/>
          <a:lstStyle>
            <a:lvl1pPr>
              <a:defRPr sz="4400">
                <a:solidFill>
                  <a:schemeClr val="accent1"/>
                </a:solidFill>
              </a:defRPr>
            </a:lvl1pPr>
          </a:lstStyle>
          <a:p>
            <a:r>
              <a:rPr lang="fi-FI" dirty="0"/>
              <a:t>MUOKKAA OTS. PERUSTYYL. NAPSAUTT.</a:t>
            </a:r>
          </a:p>
        </p:txBody>
      </p:sp>
      <p:pic>
        <p:nvPicPr>
          <p:cNvPr id="7" name="Kuva 6">
            <a:extLst>
              <a:ext uri="{FF2B5EF4-FFF2-40B4-BE49-F238E27FC236}">
                <a16:creationId xmlns:a16="http://schemas.microsoft.com/office/drawing/2014/main" id="{268CF9ED-71ED-4FD8-A803-6E951B36833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7752196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Lainaus 1">
    <p:bg>
      <p:bgPr>
        <a:solidFill>
          <a:schemeClr val="bg1"/>
        </a:solidFill>
        <a:effectLst/>
      </p:bgPr>
    </p:bg>
    <p:spTree>
      <p:nvGrpSpPr>
        <p:cNvPr id="1" name=""/>
        <p:cNvGrpSpPr/>
        <p:nvPr/>
      </p:nvGrpSpPr>
      <p:grpSpPr>
        <a:xfrm>
          <a:off x="0" y="0"/>
          <a:ext cx="0" cy="0"/>
          <a:chOff x="0" y="0"/>
          <a:chExt cx="0" cy="0"/>
        </a:xfrm>
      </p:grpSpPr>
      <p:sp>
        <p:nvSpPr>
          <p:cNvPr id="12" name="Kuvan paikkamerkki 11">
            <a:extLst>
              <a:ext uri="{FF2B5EF4-FFF2-40B4-BE49-F238E27FC236}">
                <a16:creationId xmlns:a16="http://schemas.microsoft.com/office/drawing/2014/main" id="{0074D787-1ACF-422D-A96B-AFA7E6F3DFF2}"/>
              </a:ext>
            </a:extLst>
          </p:cNvPr>
          <p:cNvSpPr>
            <a:spLocks noGrp="1"/>
          </p:cNvSpPr>
          <p:nvPr>
            <p:ph type="pic" sz="quarter" idx="12"/>
          </p:nvPr>
        </p:nvSpPr>
        <p:spPr>
          <a:xfrm>
            <a:off x="-1" y="0"/>
            <a:ext cx="12192000" cy="6857999"/>
          </a:xfrm>
        </p:spPr>
        <p:txBody>
          <a:bodyPr/>
          <a:lstStyle/>
          <a:p>
            <a:r>
              <a:rPr lang="sv-SE"/>
              <a:t>Klicka på ikonen för att lägga till en bild</a:t>
            </a:r>
            <a:endParaRPr lang="fi-FI" dirty="0"/>
          </a:p>
        </p:txBody>
      </p:sp>
      <p:cxnSp>
        <p:nvCxnSpPr>
          <p:cNvPr id="18" name="Suora yhdysviiva 17">
            <a:extLst>
              <a:ext uri="{FF2B5EF4-FFF2-40B4-BE49-F238E27FC236}">
                <a16:creationId xmlns:a16="http://schemas.microsoft.com/office/drawing/2014/main" id="{D1DFB0EC-D565-4F4E-816A-AD80FFA9DD18}"/>
              </a:ext>
            </a:extLst>
          </p:cNvPr>
          <p:cNvCxnSpPr>
            <a:cxnSpLocks/>
          </p:cNvCxnSpPr>
          <p:nvPr userDrawn="1"/>
        </p:nvCxnSpPr>
        <p:spPr>
          <a:xfrm>
            <a:off x="5523266" y="4823089"/>
            <a:ext cx="947760" cy="0"/>
          </a:xfrm>
          <a:prstGeom prst="line">
            <a:avLst/>
          </a:prstGeom>
          <a:ln w="57150">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ekstin paikkamerkki 3">
            <a:extLst>
              <a:ext uri="{FF2B5EF4-FFF2-40B4-BE49-F238E27FC236}">
                <a16:creationId xmlns:a16="http://schemas.microsoft.com/office/drawing/2014/main" id="{DEDC5C32-8EF6-4B0A-841D-061F383C9DFD}"/>
              </a:ext>
            </a:extLst>
          </p:cNvPr>
          <p:cNvSpPr txBox="1">
            <a:spLocks/>
          </p:cNvSpPr>
          <p:nvPr userDrawn="1"/>
        </p:nvSpPr>
        <p:spPr>
          <a:xfrm>
            <a:off x="-197708" y="1384947"/>
            <a:ext cx="2776575" cy="53481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sv-SE" sz="6800" b="1" dirty="0">
                <a:solidFill>
                  <a:schemeClr val="accent3"/>
                </a:solidFill>
              </a:rPr>
              <a:t>”</a:t>
            </a:r>
            <a:endParaRPr lang="fi-FI" sz="6800" b="1" dirty="0">
              <a:solidFill>
                <a:schemeClr val="accent3"/>
              </a:solidFill>
            </a:endParaRPr>
          </a:p>
        </p:txBody>
      </p:sp>
      <p:sp>
        <p:nvSpPr>
          <p:cNvPr id="4" name="Tekstin paikkamerkki 3">
            <a:extLst>
              <a:ext uri="{FF2B5EF4-FFF2-40B4-BE49-F238E27FC236}">
                <a16:creationId xmlns:a16="http://schemas.microsoft.com/office/drawing/2014/main" id="{1FFF94CD-97D0-4980-A7C3-5544756084EF}"/>
              </a:ext>
            </a:extLst>
          </p:cNvPr>
          <p:cNvSpPr>
            <a:spLocks noGrp="1"/>
          </p:cNvSpPr>
          <p:nvPr>
            <p:ph type="body" sz="quarter" idx="10"/>
          </p:nvPr>
        </p:nvSpPr>
        <p:spPr>
          <a:xfrm>
            <a:off x="1658938" y="1919288"/>
            <a:ext cx="9112250" cy="2874962"/>
          </a:xfrm>
        </p:spPr>
        <p:txBody>
          <a:bodyPr>
            <a:normAutofit/>
          </a:bodyPr>
          <a:lstStyle>
            <a:lvl1pPr algn="ctr">
              <a:defRPr sz="3600" b="1"/>
            </a:lvl1pPr>
            <a:lvl2pPr>
              <a:defRPr sz="3600" b="1"/>
            </a:lvl2pPr>
            <a:lvl3pPr>
              <a:defRPr sz="3600" b="1"/>
            </a:lvl3pPr>
            <a:lvl4pPr>
              <a:defRPr sz="3600" b="1"/>
            </a:lvl4pPr>
            <a:lvl5pPr>
              <a:defRPr sz="3600" b="1"/>
            </a:lvl5pPr>
          </a:lstStyle>
          <a:p>
            <a:pPr lvl="0"/>
            <a:r>
              <a:rPr lang="sv-SE"/>
              <a:t>Klicka här för att ändra format på bakgrundstexten</a:t>
            </a:r>
          </a:p>
        </p:txBody>
      </p:sp>
      <p:sp>
        <p:nvSpPr>
          <p:cNvPr id="6" name="Tekstin paikkamerkki 5">
            <a:extLst>
              <a:ext uri="{FF2B5EF4-FFF2-40B4-BE49-F238E27FC236}">
                <a16:creationId xmlns:a16="http://schemas.microsoft.com/office/drawing/2014/main" id="{0A635738-6E2C-4286-A20F-0DD491BE6511}"/>
              </a:ext>
            </a:extLst>
          </p:cNvPr>
          <p:cNvSpPr>
            <a:spLocks noGrp="1"/>
          </p:cNvSpPr>
          <p:nvPr>
            <p:ph type="body" sz="quarter" idx="11"/>
          </p:nvPr>
        </p:nvSpPr>
        <p:spPr>
          <a:xfrm>
            <a:off x="3095228" y="4894112"/>
            <a:ext cx="6239670" cy="661331"/>
          </a:xfrm>
        </p:spPr>
        <p:txBody>
          <a:bodyPr>
            <a:noAutofit/>
          </a:bodyPr>
          <a:lstStyle>
            <a:lvl1pPr algn="ctr">
              <a:defRPr sz="2800" b="1">
                <a:solidFill>
                  <a:schemeClr val="tx1"/>
                </a:solidFill>
              </a:defRPr>
            </a:lvl1pPr>
            <a:lvl2pPr>
              <a:defRPr sz="3200" b="1"/>
            </a:lvl2pPr>
            <a:lvl3pPr>
              <a:defRPr sz="3200" b="1"/>
            </a:lvl3pPr>
            <a:lvl4pPr>
              <a:defRPr sz="3200" b="1"/>
            </a:lvl4pPr>
            <a:lvl5pPr>
              <a:defRPr sz="3200" b="1"/>
            </a:lvl5pPr>
          </a:lstStyle>
          <a:p>
            <a:pPr lvl="0"/>
            <a:r>
              <a:rPr lang="sv-SE"/>
              <a:t>Klicka här för att ändra format på bakgrundstexten</a:t>
            </a:r>
          </a:p>
        </p:txBody>
      </p:sp>
      <p:pic>
        <p:nvPicPr>
          <p:cNvPr id="15" name="Kuva 14">
            <a:extLst>
              <a:ext uri="{FF2B5EF4-FFF2-40B4-BE49-F238E27FC236}">
                <a16:creationId xmlns:a16="http://schemas.microsoft.com/office/drawing/2014/main" id="{1CFD6710-1C85-457D-AF35-CEAC93B8461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42906048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ainaus 2">
    <p:bg>
      <p:bgPr>
        <a:solidFill>
          <a:schemeClr val="accent6"/>
        </a:solidFill>
        <a:effectLst/>
      </p:bgPr>
    </p:bg>
    <p:spTree>
      <p:nvGrpSpPr>
        <p:cNvPr id="1" name=""/>
        <p:cNvGrpSpPr/>
        <p:nvPr/>
      </p:nvGrpSpPr>
      <p:grpSpPr>
        <a:xfrm>
          <a:off x="0" y="0"/>
          <a:ext cx="0" cy="0"/>
          <a:chOff x="0" y="0"/>
          <a:chExt cx="0" cy="0"/>
        </a:xfrm>
      </p:grpSpPr>
      <p:pic>
        <p:nvPicPr>
          <p:cNvPr id="9" name="Kuva 8" descr="Kuva, joka sisältää kohteen rakennus, ulko, maa, seinä&#10;&#10;Kuvaus luotu, korkea luotettavuus">
            <a:extLst>
              <a:ext uri="{FF2B5EF4-FFF2-40B4-BE49-F238E27FC236}">
                <a16:creationId xmlns:a16="http://schemas.microsoft.com/office/drawing/2014/main" id="{7F60F07A-A819-4FCD-BC35-6BE3578159B3}"/>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a:off x="0" y="0"/>
            <a:ext cx="12192000" cy="7040256"/>
          </a:xfrm>
          <a:prstGeom prst="rect">
            <a:avLst/>
          </a:prstGeom>
        </p:spPr>
      </p:pic>
      <p:cxnSp>
        <p:nvCxnSpPr>
          <p:cNvPr id="18" name="Suora yhdysviiva 17">
            <a:extLst>
              <a:ext uri="{FF2B5EF4-FFF2-40B4-BE49-F238E27FC236}">
                <a16:creationId xmlns:a16="http://schemas.microsoft.com/office/drawing/2014/main" id="{D1DFB0EC-D565-4F4E-816A-AD80FFA9DD18}"/>
              </a:ext>
            </a:extLst>
          </p:cNvPr>
          <p:cNvCxnSpPr>
            <a:cxnSpLocks/>
          </p:cNvCxnSpPr>
          <p:nvPr userDrawn="1"/>
        </p:nvCxnSpPr>
        <p:spPr>
          <a:xfrm>
            <a:off x="5523266" y="4823089"/>
            <a:ext cx="947760" cy="0"/>
          </a:xfrm>
          <a:prstGeom prst="line">
            <a:avLst/>
          </a:prstGeom>
          <a:ln w="57150">
            <a:solidFill>
              <a:schemeClr val="bg2"/>
            </a:solidFill>
          </a:ln>
        </p:spPr>
        <p:style>
          <a:lnRef idx="1">
            <a:schemeClr val="accent1"/>
          </a:lnRef>
          <a:fillRef idx="0">
            <a:schemeClr val="accent1"/>
          </a:fillRef>
          <a:effectRef idx="0">
            <a:schemeClr val="accent1"/>
          </a:effectRef>
          <a:fontRef idx="minor">
            <a:schemeClr val="tx1"/>
          </a:fontRef>
        </p:style>
      </p:cxnSp>
      <p:sp>
        <p:nvSpPr>
          <p:cNvPr id="19" name="Tekstin paikkamerkki 3">
            <a:extLst>
              <a:ext uri="{FF2B5EF4-FFF2-40B4-BE49-F238E27FC236}">
                <a16:creationId xmlns:a16="http://schemas.microsoft.com/office/drawing/2014/main" id="{30CE1E30-93EE-4DBA-A041-65943E041B51}"/>
              </a:ext>
            </a:extLst>
          </p:cNvPr>
          <p:cNvSpPr txBox="1">
            <a:spLocks/>
          </p:cNvSpPr>
          <p:nvPr userDrawn="1"/>
        </p:nvSpPr>
        <p:spPr>
          <a:xfrm>
            <a:off x="4129881" y="4976817"/>
            <a:ext cx="3932237" cy="484060"/>
          </a:xfrm>
          <a:prstGeom prst="rect">
            <a:avLst/>
          </a:prstGeom>
        </p:spPr>
        <p:txBody>
          <a:bodyPr>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endParaRPr lang="fi-FI" sz="3200" b="1" dirty="0">
              <a:solidFill>
                <a:schemeClr val="accent1"/>
              </a:solidFill>
            </a:endParaRPr>
          </a:p>
        </p:txBody>
      </p:sp>
      <p:pic>
        <p:nvPicPr>
          <p:cNvPr id="23" name="Kuva 22">
            <a:extLst>
              <a:ext uri="{FF2B5EF4-FFF2-40B4-BE49-F238E27FC236}">
                <a16:creationId xmlns:a16="http://schemas.microsoft.com/office/drawing/2014/main" id="{91910DA4-DA56-4BA2-A3B0-13B9E55815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39269" y="6361763"/>
            <a:ext cx="2352732" cy="678493"/>
          </a:xfrm>
          <a:prstGeom prst="rect">
            <a:avLst/>
          </a:prstGeom>
        </p:spPr>
      </p:pic>
      <p:sp>
        <p:nvSpPr>
          <p:cNvPr id="8" name="Otsikon paikkamerkki 6">
            <a:extLst>
              <a:ext uri="{FF2B5EF4-FFF2-40B4-BE49-F238E27FC236}">
                <a16:creationId xmlns:a16="http://schemas.microsoft.com/office/drawing/2014/main" id="{41CDE862-4DCC-47B5-9868-9E69F119CB48}"/>
              </a:ext>
            </a:extLst>
          </p:cNvPr>
          <p:cNvSpPr>
            <a:spLocks noGrp="1"/>
          </p:cNvSpPr>
          <p:nvPr>
            <p:ph type="title"/>
          </p:nvPr>
        </p:nvSpPr>
        <p:spPr>
          <a:xfrm>
            <a:off x="739346" y="1461810"/>
            <a:ext cx="10515600" cy="3438144"/>
          </a:xfrm>
          <a:prstGeom prst="rect">
            <a:avLst/>
          </a:prstGeom>
        </p:spPr>
        <p:txBody>
          <a:bodyPr vert="horz" lIns="91440" tIns="45720" rIns="91440" bIns="45720" rtlCol="0" anchor="ctr">
            <a:noAutofit/>
          </a:bodyPr>
          <a:lstStyle>
            <a:lvl1pPr algn="ctr">
              <a:defRPr sz="4000">
                <a:solidFill>
                  <a:schemeClr val="bg1"/>
                </a:solidFill>
                <a:latin typeface="+mn-lt"/>
              </a:defRPr>
            </a:lvl1pPr>
          </a:lstStyle>
          <a:p>
            <a:r>
              <a:rPr lang="sv-SE"/>
              <a:t>Klicka här för att ändra mall för rubrikformat</a:t>
            </a:r>
            <a:endParaRPr lang="fi-FI" dirty="0"/>
          </a:p>
        </p:txBody>
      </p:sp>
      <p:sp>
        <p:nvSpPr>
          <p:cNvPr id="10" name="Tekstin paikkamerkki 3">
            <a:extLst>
              <a:ext uri="{FF2B5EF4-FFF2-40B4-BE49-F238E27FC236}">
                <a16:creationId xmlns:a16="http://schemas.microsoft.com/office/drawing/2014/main" id="{DEDC5C32-8EF6-4B0A-841D-061F383C9DFD}"/>
              </a:ext>
            </a:extLst>
          </p:cNvPr>
          <p:cNvSpPr txBox="1">
            <a:spLocks/>
          </p:cNvSpPr>
          <p:nvPr userDrawn="1"/>
        </p:nvSpPr>
        <p:spPr>
          <a:xfrm>
            <a:off x="-197708" y="1384947"/>
            <a:ext cx="2776575" cy="53481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sv-SE" sz="7200" b="1" dirty="0">
                <a:solidFill>
                  <a:schemeClr val="bg1"/>
                </a:solidFill>
              </a:rPr>
              <a:t>”</a:t>
            </a:r>
            <a:endParaRPr lang="fi-FI" sz="7200" b="1" dirty="0">
              <a:solidFill>
                <a:schemeClr val="bg1"/>
              </a:solidFill>
            </a:endParaRPr>
          </a:p>
        </p:txBody>
      </p:sp>
    </p:spTree>
    <p:extLst>
      <p:ext uri="{BB962C8B-B14F-4D97-AF65-F5344CB8AC3E}">
        <p14:creationId xmlns:p14="http://schemas.microsoft.com/office/powerpoint/2010/main" val="37225546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yhjä">
    <p:bg>
      <p:bgPr>
        <a:solidFill>
          <a:schemeClr val="bg1"/>
        </a:solidFill>
        <a:effectLst/>
      </p:bgPr>
    </p:bg>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5BF224E0-D0B3-4936-BA4A-F0E06A522C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5706603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Kiitosdia 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Kuvan paikkamerkki 7">
            <a:extLst>
              <a:ext uri="{FF2B5EF4-FFF2-40B4-BE49-F238E27FC236}">
                <a16:creationId xmlns:a16="http://schemas.microsoft.com/office/drawing/2014/main" id="{0EEB4BE1-5A9E-4F47-8845-E5B55A5D5E13}"/>
              </a:ext>
            </a:extLst>
          </p:cNvPr>
          <p:cNvSpPr>
            <a:spLocks noGrp="1"/>
          </p:cNvSpPr>
          <p:nvPr>
            <p:ph type="pic" sz="quarter" idx="10"/>
          </p:nvPr>
        </p:nvSpPr>
        <p:spPr>
          <a:xfrm>
            <a:off x="0" y="0"/>
            <a:ext cx="12192000" cy="6858000"/>
          </a:xfrm>
          <a:prstGeom prst="rect">
            <a:avLst/>
          </a:prstGeom>
        </p:spPr>
        <p:txBody>
          <a:bodyPr/>
          <a:lstStyle/>
          <a:p>
            <a:r>
              <a:rPr lang="sv-SE"/>
              <a:t>Klicka på ikonen för att lägga till en bild</a:t>
            </a:r>
            <a:endParaRPr lang="fi-FI" dirty="0"/>
          </a:p>
        </p:txBody>
      </p:sp>
      <p:sp>
        <p:nvSpPr>
          <p:cNvPr id="2" name="Otsikko 1">
            <a:extLst>
              <a:ext uri="{FF2B5EF4-FFF2-40B4-BE49-F238E27FC236}">
                <a16:creationId xmlns:a16="http://schemas.microsoft.com/office/drawing/2014/main" id="{BF8EDEA5-BFC1-4964-B605-99C04857C46A}"/>
              </a:ext>
            </a:extLst>
          </p:cNvPr>
          <p:cNvSpPr>
            <a:spLocks noGrp="1"/>
          </p:cNvSpPr>
          <p:nvPr>
            <p:ph type="ctrTitle" hasCustomPrompt="1"/>
          </p:nvPr>
        </p:nvSpPr>
        <p:spPr>
          <a:xfrm>
            <a:off x="1524000" y="1122363"/>
            <a:ext cx="9144000" cy="2387600"/>
          </a:xfrm>
          <a:prstGeom prst="rect">
            <a:avLst/>
          </a:prstGeom>
        </p:spPr>
        <p:txBody>
          <a:bodyPr anchor="b"/>
          <a:lstStyle>
            <a:lvl1pPr algn="l">
              <a:defRPr sz="6000" b="1">
                <a:solidFill>
                  <a:schemeClr val="bg1"/>
                </a:solidFill>
              </a:defRPr>
            </a:lvl1pPr>
          </a:lstStyle>
          <a:p>
            <a:r>
              <a:rPr lang="fi-FI" dirty="0"/>
              <a:t>KIITOS!</a:t>
            </a:r>
          </a:p>
        </p:txBody>
      </p:sp>
      <p:sp>
        <p:nvSpPr>
          <p:cNvPr id="3" name="Alaotsikko 2">
            <a:extLst>
              <a:ext uri="{FF2B5EF4-FFF2-40B4-BE49-F238E27FC236}">
                <a16:creationId xmlns:a16="http://schemas.microsoft.com/office/drawing/2014/main" id="{1D6D23E6-C0DB-45D5-95C1-6948AC4D3459}"/>
              </a:ext>
            </a:extLst>
          </p:cNvPr>
          <p:cNvSpPr>
            <a:spLocks noGrp="1"/>
          </p:cNvSpPr>
          <p:nvPr>
            <p:ph type="subTitle" idx="1"/>
          </p:nvPr>
        </p:nvSpPr>
        <p:spPr>
          <a:xfrm>
            <a:off x="1524000" y="3822958"/>
            <a:ext cx="9144000" cy="95910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fi-FI" dirty="0"/>
          </a:p>
        </p:txBody>
      </p:sp>
      <p:cxnSp>
        <p:nvCxnSpPr>
          <p:cNvPr id="9" name="Suora yhdysviiva 8">
            <a:extLst>
              <a:ext uri="{FF2B5EF4-FFF2-40B4-BE49-F238E27FC236}">
                <a16:creationId xmlns:a16="http://schemas.microsoft.com/office/drawing/2014/main" id="{03FDA4BD-9E6C-41F2-A5AE-A9C2941F7A62}"/>
              </a:ext>
            </a:extLst>
          </p:cNvPr>
          <p:cNvCxnSpPr>
            <a:cxnSpLocks/>
          </p:cNvCxnSpPr>
          <p:nvPr userDrawn="1"/>
        </p:nvCxnSpPr>
        <p:spPr>
          <a:xfrm>
            <a:off x="1524000" y="3682313"/>
            <a:ext cx="94776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Kuva 5">
            <a:extLst>
              <a:ext uri="{FF2B5EF4-FFF2-40B4-BE49-F238E27FC236}">
                <a16:creationId xmlns:a16="http://schemas.microsoft.com/office/drawing/2014/main" id="{94C5CCA4-96C4-4246-B295-3BEBF7BF971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172135" y="5987116"/>
            <a:ext cx="3019865" cy="870884"/>
          </a:xfrm>
          <a:prstGeom prst="rect">
            <a:avLst/>
          </a:prstGeom>
        </p:spPr>
      </p:pic>
    </p:spTree>
    <p:extLst>
      <p:ext uri="{BB962C8B-B14F-4D97-AF65-F5344CB8AC3E}">
        <p14:creationId xmlns:p14="http://schemas.microsoft.com/office/powerpoint/2010/main" val="36924881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Kiitosdia 2">
    <p:bg>
      <p:bgPr>
        <a:solidFill>
          <a:schemeClr val="bg1"/>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ADC5042A-4526-494D-B783-9714374AB7C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482088"/>
            <a:ext cx="12192000" cy="3911088"/>
          </a:xfrm>
          <a:prstGeom prst="rect">
            <a:avLst/>
          </a:prstGeom>
        </p:spPr>
      </p:pic>
      <p:sp>
        <p:nvSpPr>
          <p:cNvPr id="3" name="Kuvan paikkamerkki 2">
            <a:extLst>
              <a:ext uri="{FF2B5EF4-FFF2-40B4-BE49-F238E27FC236}">
                <a16:creationId xmlns:a16="http://schemas.microsoft.com/office/drawing/2014/main" id="{6C2655C5-231A-4B37-996A-3D71C5F231F3}"/>
              </a:ext>
            </a:extLst>
          </p:cNvPr>
          <p:cNvSpPr>
            <a:spLocks noGrp="1"/>
          </p:cNvSpPr>
          <p:nvPr>
            <p:ph type="pic" sz="quarter" idx="10"/>
          </p:nvPr>
        </p:nvSpPr>
        <p:spPr>
          <a:xfrm>
            <a:off x="0" y="-459313"/>
            <a:ext cx="12192000" cy="3800475"/>
          </a:xfrm>
        </p:spPr>
        <p:txBody>
          <a:bodyPr/>
          <a:lstStyle/>
          <a:p>
            <a:r>
              <a:rPr lang="sv-SE"/>
              <a:t>Klicka på ikonen för att lägga till en bild</a:t>
            </a:r>
            <a:endParaRPr lang="fi-FI"/>
          </a:p>
        </p:txBody>
      </p:sp>
      <p:sp>
        <p:nvSpPr>
          <p:cNvPr id="7" name="Tekstin paikkamerkki 6">
            <a:extLst>
              <a:ext uri="{FF2B5EF4-FFF2-40B4-BE49-F238E27FC236}">
                <a16:creationId xmlns:a16="http://schemas.microsoft.com/office/drawing/2014/main" id="{93C54752-43DE-4FA6-BF20-DDB570B32DC0}"/>
              </a:ext>
            </a:extLst>
          </p:cNvPr>
          <p:cNvSpPr>
            <a:spLocks noGrp="1"/>
          </p:cNvSpPr>
          <p:nvPr>
            <p:ph type="body" sz="quarter" idx="11"/>
          </p:nvPr>
        </p:nvSpPr>
        <p:spPr>
          <a:xfrm>
            <a:off x="1733548" y="5421929"/>
            <a:ext cx="8724899" cy="660686"/>
          </a:xfrm>
        </p:spPr>
        <p:txBody>
          <a:bodyPr/>
          <a:lstStyle/>
          <a:p>
            <a:pPr lvl="0"/>
            <a:r>
              <a:rPr lang="sv-SE"/>
              <a:t>Klicka här för att ändra format på bakgrundstexten</a:t>
            </a:r>
          </a:p>
        </p:txBody>
      </p:sp>
      <p:sp>
        <p:nvSpPr>
          <p:cNvPr id="8" name="Otsikko 7">
            <a:extLst>
              <a:ext uri="{FF2B5EF4-FFF2-40B4-BE49-F238E27FC236}">
                <a16:creationId xmlns:a16="http://schemas.microsoft.com/office/drawing/2014/main" id="{7DBDAD97-44AA-4E3F-990F-ED9F3EC32C18}"/>
              </a:ext>
            </a:extLst>
          </p:cNvPr>
          <p:cNvSpPr>
            <a:spLocks noGrp="1"/>
          </p:cNvSpPr>
          <p:nvPr>
            <p:ph type="title" hasCustomPrompt="1"/>
          </p:nvPr>
        </p:nvSpPr>
        <p:spPr>
          <a:xfrm>
            <a:off x="438146" y="4065752"/>
            <a:ext cx="11315701" cy="1154624"/>
          </a:xfrm>
        </p:spPr>
        <p:txBody>
          <a:bodyPr/>
          <a:lstStyle>
            <a:lvl1pPr algn="ctr">
              <a:defRPr sz="5400"/>
            </a:lvl1pPr>
          </a:lstStyle>
          <a:p>
            <a:r>
              <a:rPr lang="fi-FI" dirty="0"/>
              <a:t>KIITOS!</a:t>
            </a:r>
          </a:p>
        </p:txBody>
      </p:sp>
      <p:pic>
        <p:nvPicPr>
          <p:cNvPr id="9" name="Kuva 8">
            <a:extLst>
              <a:ext uri="{FF2B5EF4-FFF2-40B4-BE49-F238E27FC236}">
                <a16:creationId xmlns:a16="http://schemas.microsoft.com/office/drawing/2014/main" id="{A4A9996C-EB99-4433-8B9D-C3A4B882179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34842" y="6149392"/>
            <a:ext cx="2457157" cy="708607"/>
          </a:xfrm>
          <a:prstGeom prst="rect">
            <a:avLst/>
          </a:prstGeom>
        </p:spPr>
      </p:pic>
    </p:spTree>
    <p:extLst>
      <p:ext uri="{BB962C8B-B14F-4D97-AF65-F5344CB8AC3E}">
        <p14:creationId xmlns:p14="http://schemas.microsoft.com/office/powerpoint/2010/main" val="431362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196F241F-84B3-436A-8AED-530C3B6E8240}"/>
              </a:ext>
            </a:extLst>
          </p:cNvPr>
          <p:cNvSpPr>
            <a:spLocks noGrp="1"/>
          </p:cNvSpPr>
          <p:nvPr>
            <p:ph type="title"/>
          </p:nvPr>
        </p:nvSpPr>
        <p:spPr>
          <a:xfrm>
            <a:off x="472440" y="649650"/>
            <a:ext cx="4674326" cy="2351949"/>
          </a:xfrm>
          <a:prstGeom prst="rect">
            <a:avLst/>
          </a:prstGeom>
        </p:spPr>
        <p:txBody>
          <a:bodyPr vert="horz" lIns="91440" tIns="45720" rIns="91440" bIns="45720" rtlCol="0" anchor="ctr">
            <a:noAutofit/>
          </a:bodyPr>
          <a:lstStyle/>
          <a:p>
            <a:endParaRPr lang="fi-FI" dirty="0"/>
          </a:p>
        </p:txBody>
      </p:sp>
      <p:sp>
        <p:nvSpPr>
          <p:cNvPr id="3" name="Tekstin paikkamerkki 2">
            <a:extLst>
              <a:ext uri="{FF2B5EF4-FFF2-40B4-BE49-F238E27FC236}">
                <a16:creationId xmlns:a16="http://schemas.microsoft.com/office/drawing/2014/main" id="{4280BE29-BAFE-492C-BB02-8C63289303D1}"/>
              </a:ext>
            </a:extLst>
          </p:cNvPr>
          <p:cNvSpPr>
            <a:spLocks noGrp="1"/>
          </p:cNvSpPr>
          <p:nvPr>
            <p:ph type="body" idx="1"/>
          </p:nvPr>
        </p:nvSpPr>
        <p:spPr>
          <a:xfrm>
            <a:off x="472440" y="3429000"/>
            <a:ext cx="3817293" cy="1858101"/>
          </a:xfrm>
          <a:prstGeom prst="rect">
            <a:avLst/>
          </a:prstGeom>
        </p:spPr>
        <p:txBody>
          <a:bodyPr vert="horz" lIns="91440" tIns="45720" rIns="91440" bIns="45720" rtlCol="0">
            <a:normAutofit/>
          </a:bodyPr>
          <a:lstStyle/>
          <a:p>
            <a:pPr lvl="0"/>
            <a:endParaRPr lang="fi-FI" dirty="0"/>
          </a:p>
        </p:txBody>
      </p:sp>
    </p:spTree>
    <p:extLst>
      <p:ext uri="{BB962C8B-B14F-4D97-AF65-F5344CB8AC3E}">
        <p14:creationId xmlns:p14="http://schemas.microsoft.com/office/powerpoint/2010/main" val="2603602686"/>
      </p:ext>
    </p:extLst>
  </p:cSld>
  <p:clrMap bg1="lt1" tx1="dk1" bg2="lt2" tx2="dk2" accent1="accent1" accent2="accent2" accent3="accent3" accent4="accent4" accent5="accent5" accent6="accent6" hlink="hlink" folHlink="folHlink"/>
  <p:sldLayoutIdLst>
    <p:sldLayoutId id="2147483680" r:id="rId1"/>
    <p:sldLayoutId id="2147483738" r:id="rId2"/>
    <p:sldLayoutId id="2147483708" r:id="rId3"/>
    <p:sldLayoutId id="2147483727" r:id="rId4"/>
    <p:sldLayoutId id="2147483730" r:id="rId5"/>
    <p:sldLayoutId id="2147483731" r:id="rId6"/>
    <p:sldLayoutId id="2147483733" r:id="rId7"/>
    <p:sldLayoutId id="2147483734" r:id="rId8"/>
    <p:sldLayoutId id="2147483736" r:id="rId9"/>
    <p:sldLayoutId id="2147483717" r:id="rId10"/>
    <p:sldLayoutId id="2147483716" r:id="rId11"/>
    <p:sldLayoutId id="2147483729" r:id="rId12"/>
    <p:sldLayoutId id="2147483728" r:id="rId13"/>
    <p:sldLayoutId id="2147483732" r:id="rId14"/>
    <p:sldLayoutId id="2147483724" r:id="rId15"/>
    <p:sldLayoutId id="2147483725" r:id="rId16"/>
    <p:sldLayoutId id="2147483726" r:id="rId17"/>
    <p:sldLayoutId id="2147483735" r:id="rId18"/>
    <p:sldLayoutId id="2147483737" r:id="rId19"/>
    <p:sldLayoutId id="2147483739" r:id="rId20"/>
  </p:sldLayoutIdLst>
  <p:txStyles>
    <p:titleStyle>
      <a:lvl1pPr algn="l" defTabSz="914400" rtl="0" eaLnBrk="1" latinLnBrk="0" hangingPunct="1">
        <a:lnSpc>
          <a:spcPct val="90000"/>
        </a:lnSpc>
        <a:spcBef>
          <a:spcPct val="0"/>
        </a:spcBef>
        <a:buNone/>
        <a:defRPr sz="4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196F241F-84B3-436A-8AED-530C3B6E8240}"/>
              </a:ext>
            </a:extLst>
          </p:cNvPr>
          <p:cNvSpPr>
            <a:spLocks noGrp="1"/>
          </p:cNvSpPr>
          <p:nvPr>
            <p:ph type="title"/>
          </p:nvPr>
        </p:nvSpPr>
        <p:spPr>
          <a:xfrm>
            <a:off x="472440" y="649650"/>
            <a:ext cx="4674326" cy="2351949"/>
          </a:xfrm>
          <a:prstGeom prst="rect">
            <a:avLst/>
          </a:prstGeom>
        </p:spPr>
        <p:txBody>
          <a:bodyPr vert="horz" lIns="91440" tIns="45720" rIns="91440" bIns="45720" rtlCol="0" anchor="ctr">
            <a:noAutofit/>
          </a:bodyPr>
          <a:lstStyle/>
          <a:p>
            <a:endParaRPr lang="fi-FI" dirty="0"/>
          </a:p>
        </p:txBody>
      </p:sp>
      <p:sp>
        <p:nvSpPr>
          <p:cNvPr id="3" name="Tekstin paikkamerkki 2">
            <a:extLst>
              <a:ext uri="{FF2B5EF4-FFF2-40B4-BE49-F238E27FC236}">
                <a16:creationId xmlns:a16="http://schemas.microsoft.com/office/drawing/2014/main" id="{4280BE29-BAFE-492C-BB02-8C63289303D1}"/>
              </a:ext>
            </a:extLst>
          </p:cNvPr>
          <p:cNvSpPr>
            <a:spLocks noGrp="1"/>
          </p:cNvSpPr>
          <p:nvPr>
            <p:ph type="body" idx="1"/>
          </p:nvPr>
        </p:nvSpPr>
        <p:spPr>
          <a:xfrm>
            <a:off x="472440" y="3429000"/>
            <a:ext cx="3817293" cy="1858101"/>
          </a:xfrm>
          <a:prstGeom prst="rect">
            <a:avLst/>
          </a:prstGeom>
        </p:spPr>
        <p:txBody>
          <a:bodyPr vert="horz" lIns="91440" tIns="45720" rIns="91440" bIns="45720" rtlCol="0">
            <a:normAutofit/>
          </a:bodyPr>
          <a:lstStyle/>
          <a:p>
            <a:pPr lvl="0"/>
            <a:endParaRPr lang="fi-FI" dirty="0"/>
          </a:p>
        </p:txBody>
      </p:sp>
    </p:spTree>
    <p:extLst>
      <p:ext uri="{BB962C8B-B14F-4D97-AF65-F5344CB8AC3E}">
        <p14:creationId xmlns:p14="http://schemas.microsoft.com/office/powerpoint/2010/main" val="2101056485"/>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 id="2147483759" r:id="rId19"/>
    <p:sldLayoutId id="2147483760" r:id="rId20"/>
  </p:sldLayoutIdLst>
  <p:txStyles>
    <p:titleStyle>
      <a:lvl1pPr algn="l" defTabSz="914400" rtl="0" eaLnBrk="1" latinLnBrk="0" hangingPunct="1">
        <a:lnSpc>
          <a:spcPct val="90000"/>
        </a:lnSpc>
        <a:spcBef>
          <a:spcPct val="0"/>
        </a:spcBef>
        <a:buNone/>
        <a:defRPr sz="4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8.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5.jpeg"/><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1.jpeg"/><Relationship Id="rId1" Type="http://schemas.openxmlformats.org/officeDocument/2006/relationships/slideLayout" Target="../slideLayouts/slideLayout38.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40.xml"/><Relationship Id="rId5" Type="http://schemas.openxmlformats.org/officeDocument/2006/relationships/image" Target="../media/image46.pn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AFB5A23-9F42-DA4B-AEEE-F1F6A14995D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ln>
            <a:noFill/>
          </a:ln>
        </p:spPr>
      </p:pic>
      <p:sp>
        <p:nvSpPr>
          <p:cNvPr id="8" name="textruta 7">
            <a:extLst>
              <a:ext uri="{FF2B5EF4-FFF2-40B4-BE49-F238E27FC236}">
                <a16:creationId xmlns:a16="http://schemas.microsoft.com/office/drawing/2014/main" id="{FC436953-B3BF-1B4F-9B6A-5D19D9C90A3C}"/>
              </a:ext>
            </a:extLst>
          </p:cNvPr>
          <p:cNvSpPr txBox="1"/>
          <p:nvPr/>
        </p:nvSpPr>
        <p:spPr>
          <a:xfrm>
            <a:off x="2913330" y="2031325"/>
            <a:ext cx="7028692" cy="2554545"/>
          </a:xfrm>
          <a:prstGeom prst="rect">
            <a:avLst/>
          </a:prstGeom>
          <a:noFill/>
        </p:spPr>
        <p:txBody>
          <a:bodyPr wrap="square" rtlCol="0">
            <a:spAutoFit/>
          </a:bodyPr>
          <a:lstStyle/>
          <a:p>
            <a:r>
              <a:rPr lang="fi-FI" sz="4000" cap="all" dirty="0">
                <a:solidFill>
                  <a:schemeClr val="bg1"/>
                </a:solidFill>
                <a:latin typeface="+mj-lt"/>
              </a:rPr>
              <a:t>CLIMATE CHANGE </a:t>
            </a:r>
          </a:p>
          <a:p>
            <a:r>
              <a:rPr lang="fi-FI" sz="4000" cap="all" dirty="0">
                <a:solidFill>
                  <a:schemeClr val="bg1"/>
                </a:solidFill>
                <a:latin typeface="+mj-lt"/>
              </a:rPr>
              <a:t>AND REFUGEES: </a:t>
            </a:r>
          </a:p>
          <a:p>
            <a:r>
              <a:rPr lang="fi-FI" sz="4000" cap="all" dirty="0">
                <a:solidFill>
                  <a:schemeClr val="bg1"/>
                </a:solidFill>
                <a:latin typeface="+mj-lt"/>
              </a:rPr>
              <a:t>GLOBAL CHALLENGES</a:t>
            </a:r>
          </a:p>
          <a:p>
            <a:r>
              <a:rPr lang="fi-FI" sz="4000" cap="all" dirty="0">
                <a:solidFill>
                  <a:schemeClr val="bg1"/>
                </a:solidFill>
                <a:latin typeface="+mj-lt"/>
              </a:rPr>
              <a:t>FOR HUMANITY</a:t>
            </a:r>
            <a:endParaRPr lang="sv-FI" sz="4000" cap="all" dirty="0">
              <a:solidFill>
                <a:schemeClr val="bg1"/>
              </a:solidFill>
              <a:latin typeface="+mj-lt"/>
            </a:endParaRPr>
          </a:p>
        </p:txBody>
      </p:sp>
      <p:sp>
        <p:nvSpPr>
          <p:cNvPr id="9" name="textruta 8">
            <a:extLst>
              <a:ext uri="{FF2B5EF4-FFF2-40B4-BE49-F238E27FC236}">
                <a16:creationId xmlns:a16="http://schemas.microsoft.com/office/drawing/2014/main" id="{D95558CC-8316-FF40-8212-9E5D0BC971F9}"/>
              </a:ext>
            </a:extLst>
          </p:cNvPr>
          <p:cNvSpPr txBox="1"/>
          <p:nvPr/>
        </p:nvSpPr>
        <p:spPr>
          <a:xfrm>
            <a:off x="2913330" y="4657789"/>
            <a:ext cx="6365340" cy="461665"/>
          </a:xfrm>
          <a:prstGeom prst="rect">
            <a:avLst/>
          </a:prstGeom>
          <a:noFill/>
        </p:spPr>
        <p:txBody>
          <a:bodyPr wrap="square" rtlCol="0">
            <a:spAutoFit/>
          </a:bodyPr>
          <a:lstStyle/>
          <a:p>
            <a:r>
              <a:rPr lang="fi-FI" sz="2400" dirty="0">
                <a:solidFill>
                  <a:schemeClr val="bg1"/>
                </a:solidFill>
              </a:rPr>
              <a:t>Learning </a:t>
            </a:r>
            <a:r>
              <a:rPr lang="fi-FI" sz="2400" dirty="0" err="1">
                <a:solidFill>
                  <a:schemeClr val="bg1"/>
                </a:solidFill>
              </a:rPr>
              <a:t>material</a:t>
            </a:r>
            <a:r>
              <a:rPr lang="fi-FI" sz="2400" dirty="0">
                <a:solidFill>
                  <a:schemeClr val="bg1"/>
                </a:solidFill>
              </a:rPr>
              <a:t> for </a:t>
            </a:r>
            <a:r>
              <a:rPr lang="fi-FI" sz="2400" dirty="0" err="1">
                <a:solidFill>
                  <a:schemeClr val="bg1"/>
                </a:solidFill>
              </a:rPr>
              <a:t>educators</a:t>
            </a:r>
            <a:endParaRPr lang="sv-FI" sz="2400" dirty="0">
              <a:solidFill>
                <a:schemeClr val="bg1"/>
              </a:solidFill>
            </a:endParaRPr>
          </a:p>
        </p:txBody>
      </p:sp>
    </p:spTree>
    <p:extLst>
      <p:ext uri="{BB962C8B-B14F-4D97-AF65-F5344CB8AC3E}">
        <p14:creationId xmlns:p14="http://schemas.microsoft.com/office/powerpoint/2010/main" val="1870317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grpSp>
        <p:nvGrpSpPr>
          <p:cNvPr id="8" name="Grupp 7">
            <a:extLst>
              <a:ext uri="{FF2B5EF4-FFF2-40B4-BE49-F238E27FC236}">
                <a16:creationId xmlns:a16="http://schemas.microsoft.com/office/drawing/2014/main" id="{506F53DB-4EA4-024C-AB0C-7066852B5C4B}"/>
              </a:ext>
            </a:extLst>
          </p:cNvPr>
          <p:cNvGrpSpPr/>
          <p:nvPr/>
        </p:nvGrpSpPr>
        <p:grpSpPr>
          <a:xfrm>
            <a:off x="1673465" y="2410907"/>
            <a:ext cx="8840713" cy="2062103"/>
            <a:chOff x="1675643" y="2502107"/>
            <a:chExt cx="8840713" cy="2062103"/>
          </a:xfrm>
        </p:grpSpPr>
        <p:grpSp>
          <p:nvGrpSpPr>
            <p:cNvPr id="2" name="Grupp 1">
              <a:extLst>
                <a:ext uri="{FF2B5EF4-FFF2-40B4-BE49-F238E27FC236}">
                  <a16:creationId xmlns:a16="http://schemas.microsoft.com/office/drawing/2014/main" id="{8B40D2D5-F28F-AA40-A636-D16802A366DC}"/>
                </a:ext>
              </a:extLst>
            </p:cNvPr>
            <p:cNvGrpSpPr/>
            <p:nvPr/>
          </p:nvGrpSpPr>
          <p:grpSpPr>
            <a:xfrm>
              <a:off x="1675643" y="2502107"/>
              <a:ext cx="8840713" cy="2062103"/>
              <a:chOff x="981382" y="2413337"/>
              <a:chExt cx="8840713" cy="2062103"/>
            </a:xfrm>
          </p:grpSpPr>
          <p:sp>
            <p:nvSpPr>
              <p:cNvPr id="9" name="textruta 8">
                <a:extLst>
                  <a:ext uri="{FF2B5EF4-FFF2-40B4-BE49-F238E27FC236}">
                    <a16:creationId xmlns:a16="http://schemas.microsoft.com/office/drawing/2014/main" id="{D95558CC-8316-FF40-8212-9E5D0BC971F9}"/>
                  </a:ext>
                </a:extLst>
              </p:cNvPr>
              <p:cNvSpPr txBox="1"/>
              <p:nvPr/>
            </p:nvSpPr>
            <p:spPr>
              <a:xfrm>
                <a:off x="981382" y="2413337"/>
                <a:ext cx="4655415" cy="2062103"/>
              </a:xfrm>
              <a:prstGeom prst="rect">
                <a:avLst/>
              </a:prstGeom>
              <a:noFill/>
            </p:spPr>
            <p:txBody>
              <a:bodyPr wrap="square" rtlCol="0">
                <a:spAutoFit/>
              </a:bodyPr>
              <a:lstStyle/>
              <a:p>
                <a:r>
                  <a:rPr lang="en-US" sz="1600" dirty="0">
                    <a:solidFill>
                      <a:schemeClr val="bg1"/>
                    </a:solidFill>
                  </a:rPr>
                  <a:t>The Finnish Refugee Council is Finland’s largest expert </a:t>
                </a:r>
                <a:r>
                  <a:rPr lang="en-US" sz="1600" dirty="0" err="1">
                    <a:solidFill>
                      <a:schemeClr val="bg1"/>
                    </a:solidFill>
                  </a:rPr>
                  <a:t>organisation</a:t>
                </a:r>
                <a:r>
                  <a:rPr lang="en-US" sz="1600" dirty="0">
                    <a:solidFill>
                      <a:schemeClr val="bg1"/>
                    </a:solidFill>
                  </a:rPr>
                  <a:t> </a:t>
                </a:r>
                <a:r>
                  <a:rPr lang="en-US" sz="1600" dirty="0" err="1">
                    <a:solidFill>
                      <a:schemeClr val="bg1"/>
                    </a:solidFill>
                  </a:rPr>
                  <a:t>specialising</a:t>
                </a:r>
                <a:r>
                  <a:rPr lang="en-US" sz="1600" dirty="0">
                    <a:solidFill>
                      <a:schemeClr val="bg1"/>
                    </a:solidFill>
                  </a:rPr>
                  <a:t> in the issues of displacement and migration. Each year, we support thousands of people in recovering from conflicts and integrating into new societies. For over 50 years our work has positively impacted lives in Finland, Africa, the Middle East, Asia and Europe.</a:t>
                </a:r>
                <a:endParaRPr lang="sv-FI" sz="1600" dirty="0">
                  <a:solidFill>
                    <a:schemeClr val="bg1"/>
                  </a:solidFill>
                </a:endParaRPr>
              </a:p>
            </p:txBody>
          </p:sp>
          <p:sp>
            <p:nvSpPr>
              <p:cNvPr id="5" name="textruta 4">
                <a:extLst>
                  <a:ext uri="{FF2B5EF4-FFF2-40B4-BE49-F238E27FC236}">
                    <a16:creationId xmlns:a16="http://schemas.microsoft.com/office/drawing/2014/main" id="{43E3E549-8C04-6042-8BE7-A80590BA7F7F}"/>
                  </a:ext>
                </a:extLst>
              </p:cNvPr>
              <p:cNvSpPr txBox="1"/>
              <p:nvPr/>
            </p:nvSpPr>
            <p:spPr>
              <a:xfrm>
                <a:off x="6334018" y="2413337"/>
                <a:ext cx="3488077" cy="1323439"/>
              </a:xfrm>
              <a:prstGeom prst="rect">
                <a:avLst/>
              </a:prstGeom>
              <a:noFill/>
            </p:spPr>
            <p:txBody>
              <a:bodyPr wrap="square" rtlCol="0">
                <a:spAutoFit/>
              </a:bodyPr>
              <a:lstStyle/>
              <a:p>
                <a:r>
                  <a:rPr lang="fi-FI" sz="1600" dirty="0" err="1">
                    <a:solidFill>
                      <a:schemeClr val="bg1"/>
                    </a:solidFill>
                  </a:rPr>
                  <a:t>We</a:t>
                </a:r>
                <a:r>
                  <a:rPr lang="fi-FI" sz="1600" dirty="0">
                    <a:solidFill>
                      <a:schemeClr val="bg1"/>
                    </a:solidFill>
                  </a:rPr>
                  <a:t> </a:t>
                </a:r>
                <a:r>
                  <a:rPr lang="fi-FI" sz="1600" dirty="0" err="1">
                    <a:solidFill>
                      <a:schemeClr val="bg1"/>
                    </a:solidFill>
                  </a:rPr>
                  <a:t>currently</a:t>
                </a:r>
                <a:r>
                  <a:rPr lang="fi-FI" sz="1600" dirty="0">
                    <a:solidFill>
                      <a:schemeClr val="bg1"/>
                    </a:solidFill>
                  </a:rPr>
                  <a:t> </a:t>
                </a:r>
                <a:r>
                  <a:rPr lang="fi-FI" sz="1600" dirty="0" err="1">
                    <a:solidFill>
                      <a:schemeClr val="bg1"/>
                    </a:solidFill>
                  </a:rPr>
                  <a:t>support</a:t>
                </a:r>
                <a:r>
                  <a:rPr lang="fi-FI" sz="1600" dirty="0">
                    <a:solidFill>
                      <a:schemeClr val="bg1"/>
                    </a:solidFill>
                  </a:rPr>
                  <a:t> </a:t>
                </a:r>
                <a:r>
                  <a:rPr lang="fi-FI" sz="1600" dirty="0" err="1">
                    <a:solidFill>
                      <a:schemeClr val="bg1"/>
                    </a:solidFill>
                  </a:rPr>
                  <a:t>refugees</a:t>
                </a:r>
                <a:r>
                  <a:rPr lang="fi-FI" sz="1600" dirty="0">
                    <a:solidFill>
                      <a:schemeClr val="bg1"/>
                    </a:solidFill>
                  </a:rPr>
                  <a:t> and </a:t>
                </a:r>
                <a:r>
                  <a:rPr lang="fi-FI" sz="1600" dirty="0" err="1">
                    <a:solidFill>
                      <a:schemeClr val="bg1"/>
                    </a:solidFill>
                  </a:rPr>
                  <a:t>migrants</a:t>
                </a:r>
                <a:r>
                  <a:rPr lang="fi-FI" sz="1600" dirty="0">
                    <a:solidFill>
                      <a:schemeClr val="bg1"/>
                    </a:solidFill>
                  </a:rPr>
                  <a:t> in Finland, Uganda, Myanmar and </a:t>
                </a:r>
                <a:r>
                  <a:rPr lang="fi-FI" sz="1600" dirty="0" err="1">
                    <a:solidFill>
                      <a:schemeClr val="bg1"/>
                    </a:solidFill>
                  </a:rPr>
                  <a:t>Turkey</a:t>
                </a:r>
                <a:r>
                  <a:rPr lang="fi-FI" sz="1600" dirty="0">
                    <a:solidFill>
                      <a:schemeClr val="bg1"/>
                    </a:solidFill>
                  </a:rPr>
                  <a:t>. </a:t>
                </a:r>
                <a:r>
                  <a:rPr lang="fi-FI" sz="1600" dirty="0" err="1">
                    <a:solidFill>
                      <a:schemeClr val="bg1"/>
                    </a:solidFill>
                  </a:rPr>
                  <a:t>We</a:t>
                </a:r>
                <a:r>
                  <a:rPr lang="fi-FI" sz="1600" dirty="0">
                    <a:solidFill>
                      <a:schemeClr val="bg1"/>
                    </a:solidFill>
                  </a:rPr>
                  <a:t> </a:t>
                </a:r>
                <a:r>
                  <a:rPr lang="fi-FI" sz="1600" dirty="0" err="1">
                    <a:solidFill>
                      <a:schemeClr val="bg1"/>
                    </a:solidFill>
                  </a:rPr>
                  <a:t>are</a:t>
                </a:r>
                <a:r>
                  <a:rPr lang="fi-FI" sz="1600" dirty="0">
                    <a:solidFill>
                      <a:schemeClr val="bg1"/>
                    </a:solidFill>
                  </a:rPr>
                  <a:t> </a:t>
                </a:r>
                <a:r>
                  <a:rPr lang="fi-FI" sz="1600" dirty="0" err="1">
                    <a:solidFill>
                      <a:schemeClr val="bg1"/>
                    </a:solidFill>
                  </a:rPr>
                  <a:t>also</a:t>
                </a:r>
                <a:r>
                  <a:rPr lang="fi-FI" sz="1600" dirty="0">
                    <a:solidFill>
                      <a:schemeClr val="bg1"/>
                    </a:solidFill>
                  </a:rPr>
                  <a:t> </a:t>
                </a:r>
                <a:r>
                  <a:rPr lang="fi-FI" sz="1600" dirty="0" err="1">
                    <a:solidFill>
                      <a:schemeClr val="bg1"/>
                    </a:solidFill>
                  </a:rPr>
                  <a:t>starting</a:t>
                </a:r>
                <a:r>
                  <a:rPr lang="fi-FI" sz="1600" dirty="0">
                    <a:solidFill>
                      <a:schemeClr val="bg1"/>
                    </a:solidFill>
                  </a:rPr>
                  <a:t> </a:t>
                </a:r>
                <a:r>
                  <a:rPr lang="fi-FI" sz="1600" dirty="0" err="1">
                    <a:solidFill>
                      <a:schemeClr val="bg1"/>
                    </a:solidFill>
                  </a:rPr>
                  <a:t>operations</a:t>
                </a:r>
                <a:r>
                  <a:rPr lang="fi-FI" sz="1600" dirty="0">
                    <a:solidFill>
                      <a:schemeClr val="bg1"/>
                    </a:solidFill>
                  </a:rPr>
                  <a:t> in </a:t>
                </a:r>
                <a:r>
                  <a:rPr lang="fi-FI" sz="1600" dirty="0" err="1">
                    <a:solidFill>
                      <a:schemeClr val="bg1"/>
                    </a:solidFill>
                  </a:rPr>
                  <a:t>Ethiopia</a:t>
                </a:r>
                <a:r>
                  <a:rPr lang="fi-FI" sz="1600" dirty="0">
                    <a:solidFill>
                      <a:schemeClr val="bg1"/>
                    </a:solidFill>
                  </a:rPr>
                  <a:t> in the </a:t>
                </a:r>
                <a:r>
                  <a:rPr lang="fi-FI" sz="1600" dirty="0" err="1">
                    <a:solidFill>
                      <a:schemeClr val="bg1"/>
                    </a:solidFill>
                  </a:rPr>
                  <a:t>near</a:t>
                </a:r>
                <a:r>
                  <a:rPr lang="fi-FI" sz="1600" dirty="0">
                    <a:solidFill>
                      <a:schemeClr val="bg1"/>
                    </a:solidFill>
                  </a:rPr>
                  <a:t> </a:t>
                </a:r>
                <a:r>
                  <a:rPr lang="fi-FI" sz="1600" dirty="0" err="1">
                    <a:solidFill>
                      <a:schemeClr val="bg1"/>
                    </a:solidFill>
                  </a:rPr>
                  <a:t>future</a:t>
                </a:r>
                <a:r>
                  <a:rPr lang="fi-FI" sz="1600" dirty="0">
                    <a:solidFill>
                      <a:schemeClr val="bg1"/>
                    </a:solidFill>
                  </a:rPr>
                  <a:t>.</a:t>
                </a:r>
                <a:endParaRPr lang="sv-FI" sz="1600" dirty="0">
                  <a:solidFill>
                    <a:schemeClr val="bg1"/>
                  </a:solidFill>
                </a:endParaRPr>
              </a:p>
            </p:txBody>
          </p:sp>
        </p:grpSp>
        <p:cxnSp>
          <p:nvCxnSpPr>
            <p:cNvPr id="6" name="Rak 5">
              <a:extLst>
                <a:ext uri="{FF2B5EF4-FFF2-40B4-BE49-F238E27FC236}">
                  <a16:creationId xmlns:a16="http://schemas.microsoft.com/office/drawing/2014/main" id="{98003580-207B-DD48-931B-852FC00A0C81}"/>
                </a:ext>
              </a:extLst>
            </p:cNvPr>
            <p:cNvCxnSpPr>
              <a:cxnSpLocks/>
            </p:cNvCxnSpPr>
            <p:nvPr/>
          </p:nvCxnSpPr>
          <p:spPr>
            <a:xfrm>
              <a:off x="6638444" y="2502107"/>
              <a:ext cx="0" cy="206210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2" name="Kuva 11">
            <a:extLst>
              <a:ext uri="{FF2B5EF4-FFF2-40B4-BE49-F238E27FC236}">
                <a16:creationId xmlns:a16="http://schemas.microsoft.com/office/drawing/2014/main" id="{4C2C3A3C-B3A1-4885-B78C-9B78C9DD62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1863" y="6151418"/>
            <a:ext cx="2450137" cy="706582"/>
          </a:xfrm>
          <a:prstGeom prst="rect">
            <a:avLst/>
          </a:prstGeom>
        </p:spPr>
      </p:pic>
    </p:spTree>
    <p:extLst>
      <p:ext uri="{BB962C8B-B14F-4D97-AF65-F5344CB8AC3E}">
        <p14:creationId xmlns:p14="http://schemas.microsoft.com/office/powerpoint/2010/main" val="793091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97775D30-097F-A945-B8A8-255908ED7419}"/>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ktangel 1">
            <a:extLst>
              <a:ext uri="{FF2B5EF4-FFF2-40B4-BE49-F238E27FC236}">
                <a16:creationId xmlns:a16="http://schemas.microsoft.com/office/drawing/2014/main" id="{A96BDA4B-645A-6F47-B95B-39298D3BF117}"/>
              </a:ext>
            </a:extLst>
          </p:cNvPr>
          <p:cNvSpPr/>
          <p:nvPr/>
        </p:nvSpPr>
        <p:spPr>
          <a:xfrm>
            <a:off x="0" y="0"/>
            <a:ext cx="6190934"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FI" sz="4800" b="1" dirty="0"/>
          </a:p>
        </p:txBody>
      </p:sp>
      <p:sp>
        <p:nvSpPr>
          <p:cNvPr id="8" name="textruta 7">
            <a:extLst>
              <a:ext uri="{FF2B5EF4-FFF2-40B4-BE49-F238E27FC236}">
                <a16:creationId xmlns:a16="http://schemas.microsoft.com/office/drawing/2014/main" id="{FC436953-B3BF-1B4F-9B6A-5D19D9C90A3C}"/>
              </a:ext>
            </a:extLst>
          </p:cNvPr>
          <p:cNvSpPr txBox="1"/>
          <p:nvPr/>
        </p:nvSpPr>
        <p:spPr>
          <a:xfrm>
            <a:off x="441109" y="334507"/>
            <a:ext cx="8336478" cy="830997"/>
          </a:xfrm>
          <a:prstGeom prst="rect">
            <a:avLst/>
          </a:prstGeom>
          <a:noFill/>
        </p:spPr>
        <p:txBody>
          <a:bodyPr wrap="square" rtlCol="0">
            <a:spAutoFit/>
          </a:bodyPr>
          <a:lstStyle/>
          <a:p>
            <a:r>
              <a:rPr lang="sv-SE" sz="4800" cap="all" dirty="0" err="1">
                <a:solidFill>
                  <a:schemeClr val="bg1"/>
                </a:solidFill>
                <a:effectLst>
                  <a:outerShdw blurRad="1168400" sx="99000" sy="99000" algn="ctr" rotWithShape="0">
                    <a:prstClr val="black">
                      <a:alpha val="40000"/>
                    </a:prstClr>
                  </a:outerShdw>
                </a:effectLst>
                <a:latin typeface="+mj-lt"/>
              </a:rPr>
              <a:t>MISsIOn</a:t>
            </a:r>
            <a:endParaRPr lang="sv-FI" sz="4800" cap="all" dirty="0">
              <a:solidFill>
                <a:schemeClr val="bg1"/>
              </a:solidFill>
              <a:effectLst>
                <a:outerShdw blurRad="1168400" sx="99000" sy="99000" algn="ctr" rotWithShape="0">
                  <a:prstClr val="black">
                    <a:alpha val="40000"/>
                  </a:prstClr>
                </a:outerShdw>
              </a:effectLst>
              <a:latin typeface="+mj-lt"/>
            </a:endParaRPr>
          </a:p>
        </p:txBody>
      </p:sp>
      <p:sp>
        <p:nvSpPr>
          <p:cNvPr id="9" name="textruta 8">
            <a:extLst>
              <a:ext uri="{FF2B5EF4-FFF2-40B4-BE49-F238E27FC236}">
                <a16:creationId xmlns:a16="http://schemas.microsoft.com/office/drawing/2014/main" id="{D95558CC-8316-FF40-8212-9E5D0BC971F9}"/>
              </a:ext>
            </a:extLst>
          </p:cNvPr>
          <p:cNvSpPr txBox="1"/>
          <p:nvPr/>
        </p:nvSpPr>
        <p:spPr>
          <a:xfrm>
            <a:off x="441110" y="1165504"/>
            <a:ext cx="5057990" cy="830997"/>
          </a:xfrm>
          <a:prstGeom prst="rect">
            <a:avLst/>
          </a:prstGeom>
          <a:noFill/>
        </p:spPr>
        <p:txBody>
          <a:bodyPr wrap="square" rtlCol="0">
            <a:spAutoFit/>
          </a:bodyPr>
          <a:lstStyle/>
          <a:p>
            <a:r>
              <a:rPr lang="fi-FI" sz="1600" dirty="0" err="1">
                <a:solidFill>
                  <a:schemeClr val="bg1"/>
                </a:solidFill>
                <a:effectLst>
                  <a:outerShdw blurRad="1168400" sx="99000" sy="99000" algn="ctr" rotWithShape="0">
                    <a:prstClr val="black">
                      <a:alpha val="40000"/>
                    </a:prstClr>
                  </a:outerShdw>
                </a:effectLst>
              </a:rPr>
              <a:t>We</a:t>
            </a:r>
            <a:r>
              <a:rPr lang="fi-FI" sz="1600" dirty="0">
                <a:solidFill>
                  <a:schemeClr val="bg1"/>
                </a:solidFill>
                <a:effectLst>
                  <a:outerShdw blurRad="1168400" sx="99000" sy="99000" algn="ctr" rotWithShape="0">
                    <a:prstClr val="black">
                      <a:alpha val="40000"/>
                    </a:prstClr>
                  </a:outerShdw>
                </a:effectLst>
              </a:rPr>
              <a:t> </a:t>
            </a:r>
            <a:r>
              <a:rPr lang="fi-FI" sz="1600" dirty="0" err="1">
                <a:solidFill>
                  <a:schemeClr val="bg1"/>
                </a:solidFill>
                <a:effectLst>
                  <a:outerShdw blurRad="1168400" sx="99000" sy="99000" algn="ctr" rotWithShape="0">
                    <a:prstClr val="black">
                      <a:alpha val="40000"/>
                    </a:prstClr>
                  </a:outerShdw>
                </a:effectLst>
              </a:rPr>
              <a:t>support</a:t>
            </a:r>
            <a:r>
              <a:rPr lang="fi-FI" sz="1600" dirty="0">
                <a:solidFill>
                  <a:schemeClr val="bg1"/>
                </a:solidFill>
                <a:effectLst>
                  <a:outerShdw blurRad="1168400" sx="99000" sy="99000" algn="ctr" rotWithShape="0">
                    <a:prstClr val="black">
                      <a:alpha val="40000"/>
                    </a:prstClr>
                  </a:outerShdw>
                </a:effectLst>
              </a:rPr>
              <a:t> </a:t>
            </a:r>
            <a:r>
              <a:rPr lang="fi-FI" sz="1600" dirty="0" err="1">
                <a:solidFill>
                  <a:schemeClr val="bg1"/>
                </a:solidFill>
                <a:effectLst>
                  <a:outerShdw blurRad="1168400" sx="99000" sy="99000" algn="ctr" rotWithShape="0">
                    <a:prstClr val="black">
                      <a:alpha val="40000"/>
                    </a:prstClr>
                  </a:outerShdw>
                </a:effectLst>
              </a:rPr>
              <a:t>the</a:t>
            </a:r>
            <a:r>
              <a:rPr lang="fi-FI" sz="1600" dirty="0">
                <a:solidFill>
                  <a:schemeClr val="bg1"/>
                </a:solidFill>
                <a:effectLst>
                  <a:outerShdw blurRad="1168400" sx="99000" sy="99000" algn="ctr" rotWithShape="0">
                    <a:prstClr val="black">
                      <a:alpha val="40000"/>
                    </a:prstClr>
                  </a:outerShdw>
                </a:effectLst>
              </a:rPr>
              <a:t> </a:t>
            </a:r>
            <a:r>
              <a:rPr lang="fi-FI" sz="1600" dirty="0" err="1">
                <a:solidFill>
                  <a:schemeClr val="bg1"/>
                </a:solidFill>
                <a:effectLst>
                  <a:outerShdw blurRad="1168400" sx="99000" sy="99000" algn="ctr" rotWithShape="0">
                    <a:prstClr val="black">
                      <a:alpha val="40000"/>
                    </a:prstClr>
                  </a:outerShdw>
                </a:effectLst>
              </a:rPr>
              <a:t>realisation</a:t>
            </a:r>
            <a:r>
              <a:rPr lang="fi-FI" sz="1600" dirty="0">
                <a:solidFill>
                  <a:schemeClr val="bg1"/>
                </a:solidFill>
                <a:effectLst>
                  <a:outerShdw blurRad="1168400" sx="99000" sy="99000" algn="ctr" rotWithShape="0">
                    <a:prstClr val="black">
                      <a:alpha val="40000"/>
                    </a:prstClr>
                  </a:outerShdw>
                </a:effectLst>
              </a:rPr>
              <a:t> of </a:t>
            </a:r>
            <a:r>
              <a:rPr lang="fi-FI" sz="1600" dirty="0" err="1">
                <a:solidFill>
                  <a:schemeClr val="bg1"/>
                </a:solidFill>
                <a:effectLst>
                  <a:outerShdw blurRad="1168400" sx="99000" sy="99000" algn="ctr" rotWithShape="0">
                    <a:prstClr val="black">
                      <a:alpha val="40000"/>
                    </a:prstClr>
                  </a:outerShdw>
                </a:effectLst>
              </a:rPr>
              <a:t>refugees</a:t>
            </a:r>
            <a:r>
              <a:rPr lang="fi-FI" sz="1600" dirty="0">
                <a:solidFill>
                  <a:schemeClr val="bg1"/>
                </a:solidFill>
                <a:effectLst>
                  <a:outerShdw blurRad="1168400" sx="99000" sy="99000" algn="ctr" rotWithShape="0">
                    <a:prstClr val="black">
                      <a:alpha val="40000"/>
                    </a:prstClr>
                  </a:outerShdw>
                </a:effectLst>
              </a:rPr>
              <a:t>’ and </a:t>
            </a:r>
            <a:r>
              <a:rPr lang="fi-FI" sz="1600" dirty="0" err="1">
                <a:solidFill>
                  <a:schemeClr val="bg1"/>
                </a:solidFill>
                <a:effectLst>
                  <a:outerShdw blurRad="1168400" sx="99000" sy="99000" algn="ctr" rotWithShape="0">
                    <a:prstClr val="black">
                      <a:alpha val="40000"/>
                    </a:prstClr>
                  </a:outerShdw>
                </a:effectLst>
              </a:rPr>
              <a:t>migrants</a:t>
            </a:r>
            <a:r>
              <a:rPr lang="fi-FI" sz="1600" dirty="0">
                <a:solidFill>
                  <a:schemeClr val="bg1"/>
                </a:solidFill>
                <a:effectLst>
                  <a:outerShdw blurRad="1168400" sx="99000" sy="99000" algn="ctr" rotWithShape="0">
                    <a:prstClr val="black">
                      <a:alpha val="40000"/>
                    </a:prstClr>
                  </a:outerShdw>
                </a:effectLst>
              </a:rPr>
              <a:t>’ </a:t>
            </a:r>
            <a:r>
              <a:rPr lang="fi-FI" sz="1600" dirty="0" err="1">
                <a:solidFill>
                  <a:schemeClr val="bg1"/>
                </a:solidFill>
                <a:effectLst>
                  <a:outerShdw blurRad="1168400" sx="99000" sy="99000" algn="ctr" rotWithShape="0">
                    <a:prstClr val="black">
                      <a:alpha val="40000"/>
                    </a:prstClr>
                  </a:outerShdw>
                </a:effectLst>
              </a:rPr>
              <a:t>rights</a:t>
            </a:r>
            <a:r>
              <a:rPr lang="fi-FI" sz="1600" dirty="0">
                <a:solidFill>
                  <a:schemeClr val="bg1"/>
                </a:solidFill>
                <a:effectLst>
                  <a:outerShdw blurRad="1168400" sx="99000" sy="99000" algn="ctr" rotWithShape="0">
                    <a:prstClr val="black">
                      <a:alpha val="40000"/>
                    </a:prstClr>
                  </a:outerShdw>
                </a:effectLst>
              </a:rPr>
              <a:t> and </a:t>
            </a:r>
            <a:r>
              <a:rPr lang="fi-FI" sz="1600" dirty="0" err="1">
                <a:solidFill>
                  <a:schemeClr val="bg1"/>
                </a:solidFill>
                <a:effectLst>
                  <a:outerShdw blurRad="1168400" sx="99000" sy="99000" algn="ctr" rotWithShape="0">
                    <a:prstClr val="black">
                      <a:alpha val="40000"/>
                    </a:prstClr>
                  </a:outerShdw>
                </a:effectLst>
              </a:rPr>
              <a:t>their</a:t>
            </a:r>
            <a:r>
              <a:rPr lang="fi-FI" sz="1600" dirty="0">
                <a:solidFill>
                  <a:schemeClr val="bg1"/>
                </a:solidFill>
                <a:effectLst>
                  <a:outerShdw blurRad="1168400" sx="99000" sy="99000" algn="ctr" rotWithShape="0">
                    <a:prstClr val="black">
                      <a:alpha val="40000"/>
                    </a:prstClr>
                  </a:outerShdw>
                </a:effectLst>
              </a:rPr>
              <a:t> </a:t>
            </a:r>
            <a:r>
              <a:rPr lang="fi-FI" sz="1600" dirty="0" err="1">
                <a:solidFill>
                  <a:schemeClr val="bg1"/>
                </a:solidFill>
                <a:effectLst>
                  <a:outerShdw blurRad="1168400" sx="99000" sy="99000" algn="ctr" rotWithShape="0">
                    <a:prstClr val="black">
                      <a:alpha val="40000"/>
                    </a:prstClr>
                  </a:outerShdw>
                </a:effectLst>
              </a:rPr>
              <a:t>equal</a:t>
            </a:r>
            <a:r>
              <a:rPr lang="fi-FI" sz="1600" dirty="0">
                <a:solidFill>
                  <a:schemeClr val="bg1"/>
                </a:solidFill>
                <a:effectLst>
                  <a:outerShdw blurRad="1168400" sx="99000" sy="99000" algn="ctr" rotWithShape="0">
                    <a:prstClr val="black">
                      <a:alpha val="40000"/>
                    </a:prstClr>
                  </a:outerShdw>
                </a:effectLst>
              </a:rPr>
              <a:t> </a:t>
            </a:r>
            <a:r>
              <a:rPr lang="fi-FI" sz="1600" dirty="0" err="1">
                <a:solidFill>
                  <a:schemeClr val="bg1"/>
                </a:solidFill>
                <a:effectLst>
                  <a:outerShdw blurRad="1168400" sx="99000" sy="99000" algn="ctr" rotWithShape="0">
                    <a:prstClr val="black">
                      <a:alpha val="40000"/>
                    </a:prstClr>
                  </a:outerShdw>
                </a:effectLst>
              </a:rPr>
              <a:t>inclusion</a:t>
            </a:r>
            <a:r>
              <a:rPr lang="fi-FI" sz="1600" dirty="0">
                <a:solidFill>
                  <a:schemeClr val="bg1"/>
                </a:solidFill>
                <a:effectLst>
                  <a:outerShdw blurRad="1168400" sx="99000" sy="99000" algn="ctr" rotWithShape="0">
                    <a:prstClr val="black">
                      <a:alpha val="40000"/>
                    </a:prstClr>
                  </a:outerShdw>
                </a:effectLst>
              </a:rPr>
              <a:t> as </a:t>
            </a:r>
            <a:r>
              <a:rPr lang="fi-FI" sz="1600" dirty="0" err="1">
                <a:solidFill>
                  <a:schemeClr val="bg1"/>
                </a:solidFill>
                <a:effectLst>
                  <a:outerShdw blurRad="1168400" sx="99000" sy="99000" algn="ctr" rotWithShape="0">
                    <a:prstClr val="black">
                      <a:alpha val="40000"/>
                    </a:prstClr>
                  </a:outerShdw>
                </a:effectLst>
              </a:rPr>
              <a:t>members</a:t>
            </a:r>
            <a:r>
              <a:rPr lang="fi-FI" sz="1600" dirty="0">
                <a:solidFill>
                  <a:schemeClr val="bg1"/>
                </a:solidFill>
                <a:effectLst>
                  <a:outerShdw blurRad="1168400" sx="99000" sy="99000" algn="ctr" rotWithShape="0">
                    <a:prstClr val="black">
                      <a:alpha val="40000"/>
                    </a:prstClr>
                  </a:outerShdw>
                </a:effectLst>
              </a:rPr>
              <a:t> and </a:t>
            </a:r>
            <a:r>
              <a:rPr lang="fi-FI" sz="1600" dirty="0" err="1">
                <a:solidFill>
                  <a:schemeClr val="bg1"/>
                </a:solidFill>
                <a:effectLst>
                  <a:outerShdw blurRad="1168400" sx="99000" sy="99000" algn="ctr" rotWithShape="0">
                    <a:prstClr val="black">
                      <a:alpha val="40000"/>
                    </a:prstClr>
                  </a:outerShdw>
                </a:effectLst>
              </a:rPr>
              <a:t>builders</a:t>
            </a:r>
            <a:r>
              <a:rPr lang="fi-FI" sz="1600" dirty="0">
                <a:solidFill>
                  <a:schemeClr val="bg1"/>
                </a:solidFill>
                <a:effectLst>
                  <a:outerShdw blurRad="1168400" sx="99000" sy="99000" algn="ctr" rotWithShape="0">
                    <a:prstClr val="black">
                      <a:alpha val="40000"/>
                    </a:prstClr>
                  </a:outerShdw>
                </a:effectLst>
              </a:rPr>
              <a:t> of </a:t>
            </a:r>
            <a:r>
              <a:rPr lang="fi-FI" sz="1600" dirty="0" err="1">
                <a:solidFill>
                  <a:schemeClr val="bg1"/>
                </a:solidFill>
                <a:effectLst>
                  <a:outerShdw blurRad="1168400" sx="99000" sy="99000" algn="ctr" rotWithShape="0">
                    <a:prstClr val="black">
                      <a:alpha val="40000"/>
                    </a:prstClr>
                  </a:outerShdw>
                </a:effectLst>
              </a:rPr>
              <a:t>societies</a:t>
            </a:r>
            <a:r>
              <a:rPr lang="fi-FI" sz="1600" dirty="0">
                <a:solidFill>
                  <a:schemeClr val="bg1"/>
                </a:solidFill>
                <a:effectLst>
                  <a:outerShdw blurRad="1168400" sx="99000" sy="99000" algn="ctr" rotWithShape="0">
                    <a:prstClr val="black">
                      <a:alpha val="40000"/>
                    </a:prstClr>
                  </a:outerShdw>
                </a:effectLst>
              </a:rPr>
              <a:t>.</a:t>
            </a:r>
            <a:endParaRPr lang="sv-FI" sz="1600" dirty="0">
              <a:solidFill>
                <a:schemeClr val="bg1"/>
              </a:solidFill>
              <a:effectLst>
                <a:outerShdw blurRad="1168400" sx="99000" sy="99000" algn="ctr" rotWithShape="0">
                  <a:prstClr val="black">
                    <a:alpha val="40000"/>
                  </a:prstClr>
                </a:outerShdw>
              </a:effectLst>
            </a:endParaRPr>
          </a:p>
        </p:txBody>
      </p:sp>
      <p:sp>
        <p:nvSpPr>
          <p:cNvPr id="12" name="textruta 11">
            <a:extLst>
              <a:ext uri="{FF2B5EF4-FFF2-40B4-BE49-F238E27FC236}">
                <a16:creationId xmlns:a16="http://schemas.microsoft.com/office/drawing/2014/main" id="{EF7BE19A-7521-CF4B-98A8-E294C0956E2F}"/>
              </a:ext>
            </a:extLst>
          </p:cNvPr>
          <p:cNvSpPr txBox="1"/>
          <p:nvPr/>
        </p:nvSpPr>
        <p:spPr>
          <a:xfrm>
            <a:off x="441109" y="2343564"/>
            <a:ext cx="8336478" cy="830997"/>
          </a:xfrm>
          <a:prstGeom prst="rect">
            <a:avLst/>
          </a:prstGeom>
          <a:noFill/>
        </p:spPr>
        <p:txBody>
          <a:bodyPr wrap="square" rtlCol="0">
            <a:spAutoFit/>
          </a:bodyPr>
          <a:lstStyle/>
          <a:p>
            <a:r>
              <a:rPr lang="sv-SE" sz="4800" cap="all" dirty="0" err="1">
                <a:solidFill>
                  <a:schemeClr val="bg1"/>
                </a:solidFill>
                <a:effectLst>
                  <a:outerShdw blurRad="1168400" sx="99000" sy="99000" algn="ctr" rotWithShape="0">
                    <a:prstClr val="black">
                      <a:alpha val="40000"/>
                    </a:prstClr>
                  </a:outerShdw>
                </a:effectLst>
                <a:latin typeface="+mj-lt"/>
              </a:rPr>
              <a:t>VISIOn</a:t>
            </a:r>
            <a:endParaRPr lang="sv-FI" sz="4800" cap="all" dirty="0">
              <a:solidFill>
                <a:schemeClr val="bg1"/>
              </a:solidFill>
              <a:effectLst>
                <a:outerShdw blurRad="1168400" sx="99000" sy="99000" algn="ctr" rotWithShape="0">
                  <a:prstClr val="black">
                    <a:alpha val="40000"/>
                  </a:prstClr>
                </a:outerShdw>
              </a:effectLst>
              <a:latin typeface="+mj-lt"/>
            </a:endParaRPr>
          </a:p>
        </p:txBody>
      </p:sp>
      <p:sp>
        <p:nvSpPr>
          <p:cNvPr id="13" name="textruta 12">
            <a:extLst>
              <a:ext uri="{FF2B5EF4-FFF2-40B4-BE49-F238E27FC236}">
                <a16:creationId xmlns:a16="http://schemas.microsoft.com/office/drawing/2014/main" id="{6DF4EF38-0889-3C40-87D8-C45075200F64}"/>
              </a:ext>
            </a:extLst>
          </p:cNvPr>
          <p:cNvSpPr txBox="1"/>
          <p:nvPr/>
        </p:nvSpPr>
        <p:spPr>
          <a:xfrm>
            <a:off x="441110" y="3174561"/>
            <a:ext cx="4829390" cy="1077218"/>
          </a:xfrm>
          <a:prstGeom prst="rect">
            <a:avLst/>
          </a:prstGeom>
          <a:noFill/>
        </p:spPr>
        <p:txBody>
          <a:bodyPr wrap="square" rtlCol="0">
            <a:spAutoFit/>
          </a:bodyPr>
          <a:lstStyle/>
          <a:p>
            <a:r>
              <a:rPr lang="fi-FI" sz="1600" dirty="0" err="1">
                <a:solidFill>
                  <a:schemeClr val="bg1"/>
                </a:solidFill>
                <a:effectLst>
                  <a:outerShdw blurRad="1168400" sx="99000" sy="99000" algn="ctr" rotWithShape="0">
                    <a:prstClr val="black">
                      <a:alpha val="40000"/>
                    </a:prstClr>
                  </a:outerShdw>
                </a:effectLst>
              </a:rPr>
              <a:t>Refugees</a:t>
            </a:r>
            <a:r>
              <a:rPr lang="fi-FI" sz="1600" dirty="0">
                <a:solidFill>
                  <a:schemeClr val="bg1"/>
                </a:solidFill>
                <a:effectLst>
                  <a:outerShdw blurRad="1168400" sx="99000" sy="99000" algn="ctr" rotWithShape="0">
                    <a:prstClr val="black">
                      <a:alpha val="40000"/>
                    </a:prstClr>
                  </a:outerShdw>
                </a:effectLst>
              </a:rPr>
              <a:t> and </a:t>
            </a:r>
            <a:r>
              <a:rPr lang="fi-FI" sz="1600" dirty="0" err="1">
                <a:solidFill>
                  <a:schemeClr val="bg1"/>
                </a:solidFill>
                <a:effectLst>
                  <a:outerShdw blurRad="1168400" sx="99000" sy="99000" algn="ctr" rotWithShape="0">
                    <a:prstClr val="black">
                      <a:alpha val="40000"/>
                    </a:prstClr>
                  </a:outerShdw>
                </a:effectLst>
              </a:rPr>
              <a:t>migrants</a:t>
            </a:r>
            <a:r>
              <a:rPr lang="fi-FI" sz="1600" dirty="0">
                <a:solidFill>
                  <a:schemeClr val="bg1"/>
                </a:solidFill>
                <a:effectLst>
                  <a:outerShdw blurRad="1168400" sx="99000" sy="99000" algn="ctr" rotWithShape="0">
                    <a:prstClr val="black">
                      <a:alpha val="40000"/>
                    </a:prstClr>
                  </a:outerShdw>
                </a:effectLst>
              </a:rPr>
              <a:t> </a:t>
            </a:r>
            <a:r>
              <a:rPr lang="fi-FI" sz="1600" dirty="0" err="1">
                <a:solidFill>
                  <a:schemeClr val="bg1"/>
                </a:solidFill>
                <a:effectLst>
                  <a:outerShdw blurRad="1168400" sx="99000" sy="99000" algn="ctr" rotWithShape="0">
                    <a:prstClr val="black">
                      <a:alpha val="40000"/>
                    </a:prstClr>
                  </a:outerShdw>
                </a:effectLst>
              </a:rPr>
              <a:t>are</a:t>
            </a:r>
            <a:r>
              <a:rPr lang="fi-FI" sz="1600" dirty="0">
                <a:solidFill>
                  <a:schemeClr val="bg1"/>
                </a:solidFill>
                <a:effectLst>
                  <a:outerShdw blurRad="1168400" sx="99000" sy="99000" algn="ctr" rotWithShape="0">
                    <a:prstClr val="black">
                      <a:alpha val="40000"/>
                    </a:prstClr>
                  </a:outerShdw>
                </a:effectLst>
              </a:rPr>
              <a:t> </a:t>
            </a:r>
            <a:r>
              <a:rPr lang="fi-FI" sz="1600" dirty="0" err="1">
                <a:solidFill>
                  <a:schemeClr val="bg1"/>
                </a:solidFill>
                <a:effectLst>
                  <a:outerShdw blurRad="1168400" sx="99000" sy="99000" algn="ctr" rotWithShape="0">
                    <a:prstClr val="black">
                      <a:alpha val="40000"/>
                    </a:prstClr>
                  </a:outerShdw>
                </a:effectLst>
              </a:rPr>
              <a:t>equal</a:t>
            </a:r>
            <a:r>
              <a:rPr lang="fi-FI" sz="1600" dirty="0">
                <a:solidFill>
                  <a:schemeClr val="bg1"/>
                </a:solidFill>
                <a:effectLst>
                  <a:outerShdw blurRad="1168400" sx="99000" sy="99000" algn="ctr" rotWithShape="0">
                    <a:prstClr val="black">
                      <a:alpha val="40000"/>
                    </a:prstClr>
                  </a:outerShdw>
                </a:effectLst>
              </a:rPr>
              <a:t> and </a:t>
            </a:r>
            <a:r>
              <a:rPr lang="fi-FI" sz="1600" dirty="0" err="1">
                <a:solidFill>
                  <a:schemeClr val="bg1"/>
                </a:solidFill>
                <a:effectLst>
                  <a:outerShdw blurRad="1168400" sx="99000" sy="99000" algn="ctr" rotWithShape="0">
                    <a:prstClr val="black">
                      <a:alpha val="40000"/>
                    </a:prstClr>
                  </a:outerShdw>
                </a:effectLst>
              </a:rPr>
              <a:t>participating</a:t>
            </a:r>
            <a:r>
              <a:rPr lang="fi-FI" sz="1600" dirty="0">
                <a:solidFill>
                  <a:schemeClr val="bg1"/>
                </a:solidFill>
                <a:effectLst>
                  <a:outerShdw blurRad="1168400" sx="99000" sy="99000" algn="ctr" rotWithShape="0">
                    <a:prstClr val="black">
                      <a:alpha val="40000"/>
                    </a:prstClr>
                  </a:outerShdw>
                </a:effectLst>
              </a:rPr>
              <a:t> </a:t>
            </a:r>
            <a:r>
              <a:rPr lang="fi-FI" sz="1600" dirty="0" err="1">
                <a:solidFill>
                  <a:schemeClr val="bg1"/>
                </a:solidFill>
                <a:effectLst>
                  <a:outerShdw blurRad="1168400" sx="99000" sy="99000" algn="ctr" rotWithShape="0">
                    <a:prstClr val="black">
                      <a:alpha val="40000"/>
                    </a:prstClr>
                  </a:outerShdw>
                </a:effectLst>
              </a:rPr>
              <a:t>members</a:t>
            </a:r>
            <a:r>
              <a:rPr lang="fi-FI" sz="1600" dirty="0">
                <a:solidFill>
                  <a:schemeClr val="bg1"/>
                </a:solidFill>
                <a:effectLst>
                  <a:outerShdw blurRad="1168400" sx="99000" sy="99000" algn="ctr" rotWithShape="0">
                    <a:prstClr val="black">
                      <a:alpha val="40000"/>
                    </a:prstClr>
                  </a:outerShdw>
                </a:effectLst>
              </a:rPr>
              <a:t> of </a:t>
            </a:r>
            <a:r>
              <a:rPr lang="fi-FI" sz="1600" dirty="0" err="1">
                <a:solidFill>
                  <a:schemeClr val="bg1"/>
                </a:solidFill>
                <a:effectLst>
                  <a:outerShdw blurRad="1168400" sx="99000" sy="99000" algn="ctr" rotWithShape="0">
                    <a:prstClr val="black">
                      <a:alpha val="40000"/>
                    </a:prstClr>
                  </a:outerShdw>
                </a:effectLst>
              </a:rPr>
              <a:t>their</a:t>
            </a:r>
            <a:r>
              <a:rPr lang="fi-FI" sz="1600" dirty="0">
                <a:solidFill>
                  <a:schemeClr val="bg1"/>
                </a:solidFill>
                <a:effectLst>
                  <a:outerShdw blurRad="1168400" sx="99000" sy="99000" algn="ctr" rotWithShape="0">
                    <a:prstClr val="black">
                      <a:alpha val="40000"/>
                    </a:prstClr>
                  </a:outerShdw>
                </a:effectLst>
              </a:rPr>
              <a:t> </a:t>
            </a:r>
            <a:r>
              <a:rPr lang="fi-FI" sz="1600" dirty="0" err="1">
                <a:solidFill>
                  <a:schemeClr val="bg1"/>
                </a:solidFill>
                <a:effectLst>
                  <a:outerShdw blurRad="1168400" sx="99000" sy="99000" algn="ctr" rotWithShape="0">
                    <a:prstClr val="black">
                      <a:alpha val="40000"/>
                    </a:prstClr>
                  </a:outerShdw>
                </a:effectLst>
              </a:rPr>
              <a:t>societies</a:t>
            </a:r>
            <a:r>
              <a:rPr lang="fi-FI" sz="1600" dirty="0">
                <a:solidFill>
                  <a:schemeClr val="bg1"/>
                </a:solidFill>
                <a:effectLst>
                  <a:outerShdw blurRad="1168400" sx="99000" sy="99000" algn="ctr" rotWithShape="0">
                    <a:prstClr val="black">
                      <a:alpha val="40000"/>
                    </a:prstClr>
                  </a:outerShdw>
                </a:effectLst>
              </a:rPr>
              <a:t>, and </a:t>
            </a:r>
            <a:r>
              <a:rPr lang="fi-FI" sz="1600" dirty="0" err="1">
                <a:solidFill>
                  <a:schemeClr val="bg1"/>
                </a:solidFill>
                <a:effectLst>
                  <a:outerShdw blurRad="1168400" sx="99000" sy="99000" algn="ctr" rotWithShape="0">
                    <a:prstClr val="black">
                      <a:alpha val="40000"/>
                    </a:prstClr>
                  </a:outerShdw>
                </a:effectLst>
              </a:rPr>
              <a:t>their</a:t>
            </a:r>
            <a:r>
              <a:rPr lang="fi-FI" sz="1600" dirty="0">
                <a:solidFill>
                  <a:schemeClr val="bg1"/>
                </a:solidFill>
                <a:effectLst>
                  <a:outerShdw blurRad="1168400" sx="99000" sy="99000" algn="ctr" rotWithShape="0">
                    <a:prstClr val="black">
                      <a:alpha val="40000"/>
                    </a:prstClr>
                  </a:outerShdw>
                </a:effectLst>
              </a:rPr>
              <a:t> </a:t>
            </a:r>
            <a:r>
              <a:rPr lang="fi-FI" sz="1600" dirty="0" err="1">
                <a:solidFill>
                  <a:schemeClr val="bg1"/>
                </a:solidFill>
                <a:effectLst>
                  <a:outerShdw blurRad="1168400" sx="99000" sy="99000" algn="ctr" rotWithShape="0">
                    <a:prstClr val="black">
                      <a:alpha val="40000"/>
                    </a:prstClr>
                  </a:outerShdw>
                </a:effectLst>
              </a:rPr>
              <a:t>basic</a:t>
            </a:r>
            <a:r>
              <a:rPr lang="fi-FI" sz="1600" dirty="0">
                <a:solidFill>
                  <a:schemeClr val="bg1"/>
                </a:solidFill>
                <a:effectLst>
                  <a:outerShdw blurRad="1168400" sx="99000" sy="99000" algn="ctr" rotWithShape="0">
                    <a:prstClr val="black">
                      <a:alpha val="40000"/>
                    </a:prstClr>
                  </a:outerShdw>
                </a:effectLst>
              </a:rPr>
              <a:t> </a:t>
            </a:r>
            <a:r>
              <a:rPr lang="fi-FI" sz="1600" dirty="0" err="1">
                <a:solidFill>
                  <a:schemeClr val="bg1"/>
                </a:solidFill>
                <a:effectLst>
                  <a:outerShdw blurRad="1168400" sx="99000" sy="99000" algn="ctr" rotWithShape="0">
                    <a:prstClr val="black">
                      <a:alpha val="40000"/>
                    </a:prstClr>
                  </a:outerShdw>
                </a:effectLst>
              </a:rPr>
              <a:t>rights</a:t>
            </a:r>
            <a:r>
              <a:rPr lang="fi-FI" sz="1600" dirty="0">
                <a:solidFill>
                  <a:schemeClr val="bg1"/>
                </a:solidFill>
                <a:effectLst>
                  <a:outerShdw blurRad="1168400" sx="99000" sy="99000" algn="ctr" rotWithShape="0">
                    <a:prstClr val="black">
                      <a:alpha val="40000"/>
                    </a:prstClr>
                  </a:outerShdw>
                </a:effectLst>
              </a:rPr>
              <a:t> </a:t>
            </a:r>
            <a:r>
              <a:rPr lang="fi-FI" sz="1600" dirty="0" err="1">
                <a:solidFill>
                  <a:schemeClr val="bg1"/>
                </a:solidFill>
                <a:effectLst>
                  <a:outerShdw blurRad="1168400" sx="99000" sy="99000" algn="ctr" rotWithShape="0">
                    <a:prstClr val="black">
                      <a:alpha val="40000"/>
                    </a:prstClr>
                  </a:outerShdw>
                </a:effectLst>
              </a:rPr>
              <a:t>are</a:t>
            </a:r>
            <a:r>
              <a:rPr lang="fi-FI" sz="1600" dirty="0">
                <a:solidFill>
                  <a:schemeClr val="bg1"/>
                </a:solidFill>
                <a:effectLst>
                  <a:outerShdw blurRad="1168400" sx="99000" sy="99000" algn="ctr" rotWithShape="0">
                    <a:prstClr val="black">
                      <a:alpha val="40000"/>
                    </a:prstClr>
                  </a:outerShdw>
                </a:effectLst>
              </a:rPr>
              <a:t> </a:t>
            </a:r>
            <a:r>
              <a:rPr lang="fi-FI" sz="1600" dirty="0" err="1">
                <a:solidFill>
                  <a:schemeClr val="bg1"/>
                </a:solidFill>
                <a:effectLst>
                  <a:outerShdw blurRad="1168400" sx="99000" sy="99000" algn="ctr" rotWithShape="0">
                    <a:prstClr val="black">
                      <a:alpha val="40000"/>
                    </a:prstClr>
                  </a:outerShdw>
                </a:effectLst>
              </a:rPr>
              <a:t>realised</a:t>
            </a:r>
            <a:r>
              <a:rPr lang="fi-FI" sz="1600" dirty="0">
                <a:solidFill>
                  <a:schemeClr val="bg1"/>
                </a:solidFill>
                <a:effectLst>
                  <a:outerShdw blurRad="1168400" sx="99000" sy="99000" algn="ctr" rotWithShape="0">
                    <a:prstClr val="black">
                      <a:alpha val="40000"/>
                    </a:prstClr>
                  </a:outerShdw>
                </a:effectLst>
              </a:rPr>
              <a:t> in a </a:t>
            </a:r>
            <a:r>
              <a:rPr lang="fi-FI" sz="1600" dirty="0" err="1">
                <a:solidFill>
                  <a:schemeClr val="bg1"/>
                </a:solidFill>
                <a:effectLst>
                  <a:outerShdw blurRad="1168400" sx="99000" sy="99000" algn="ctr" rotWithShape="0">
                    <a:prstClr val="black">
                      <a:alpha val="40000"/>
                    </a:prstClr>
                  </a:outerShdw>
                </a:effectLst>
              </a:rPr>
              <a:t>positive</a:t>
            </a:r>
            <a:r>
              <a:rPr lang="fi-FI" sz="1600" dirty="0">
                <a:solidFill>
                  <a:schemeClr val="bg1"/>
                </a:solidFill>
                <a:effectLst>
                  <a:outerShdw blurRad="1168400" sx="99000" sy="99000" algn="ctr" rotWithShape="0">
                    <a:prstClr val="black">
                      <a:alpha val="40000"/>
                    </a:prstClr>
                  </a:outerShdw>
                </a:effectLst>
              </a:rPr>
              <a:t> </a:t>
            </a:r>
            <a:r>
              <a:rPr lang="fi-FI" sz="1600" dirty="0" err="1">
                <a:solidFill>
                  <a:schemeClr val="bg1"/>
                </a:solidFill>
                <a:effectLst>
                  <a:outerShdw blurRad="1168400" sx="99000" sy="99000" algn="ctr" rotWithShape="0">
                    <a:prstClr val="black">
                      <a:alpha val="40000"/>
                    </a:prstClr>
                  </a:outerShdw>
                </a:effectLst>
              </a:rPr>
              <a:t>atmosphere</a:t>
            </a:r>
            <a:r>
              <a:rPr lang="fi-FI" sz="1600" dirty="0">
                <a:solidFill>
                  <a:schemeClr val="bg1"/>
                </a:solidFill>
                <a:effectLst>
                  <a:outerShdw blurRad="1168400" sx="99000" sy="99000" algn="ctr" rotWithShape="0">
                    <a:prstClr val="black">
                      <a:alpha val="40000"/>
                    </a:prstClr>
                  </a:outerShdw>
                </a:effectLst>
              </a:rPr>
              <a:t> of </a:t>
            </a:r>
            <a:r>
              <a:rPr lang="fi-FI" sz="1600" dirty="0" err="1">
                <a:solidFill>
                  <a:schemeClr val="bg1"/>
                </a:solidFill>
                <a:effectLst>
                  <a:outerShdw blurRad="1168400" sx="99000" sy="99000" algn="ctr" rotWithShape="0">
                    <a:prstClr val="black">
                      <a:alpha val="40000"/>
                    </a:prstClr>
                  </a:outerShdw>
                </a:effectLst>
              </a:rPr>
              <a:t>attitudes</a:t>
            </a:r>
            <a:r>
              <a:rPr lang="fi-FI" sz="1600" dirty="0">
                <a:solidFill>
                  <a:schemeClr val="bg1"/>
                </a:solidFill>
                <a:effectLst>
                  <a:outerShdw blurRad="1168400" sx="99000" sy="99000" algn="ctr" rotWithShape="0">
                    <a:prstClr val="black">
                      <a:alpha val="40000"/>
                    </a:prstClr>
                  </a:outerShdw>
                </a:effectLst>
              </a:rPr>
              <a:t>.</a:t>
            </a:r>
            <a:endParaRPr lang="sv-FI" sz="1600" dirty="0">
              <a:solidFill>
                <a:schemeClr val="bg1"/>
              </a:solidFill>
              <a:effectLst>
                <a:outerShdw blurRad="1168400" sx="99000" sy="99000" algn="ctr" rotWithShape="0">
                  <a:prstClr val="black">
                    <a:alpha val="40000"/>
                  </a:prstClr>
                </a:outerShdw>
              </a:effectLst>
            </a:endParaRPr>
          </a:p>
        </p:txBody>
      </p:sp>
      <p:sp>
        <p:nvSpPr>
          <p:cNvPr id="14" name="textruta 13">
            <a:extLst>
              <a:ext uri="{FF2B5EF4-FFF2-40B4-BE49-F238E27FC236}">
                <a16:creationId xmlns:a16="http://schemas.microsoft.com/office/drawing/2014/main" id="{2103A4B0-B105-0F4D-8609-873007E99BD8}"/>
              </a:ext>
            </a:extLst>
          </p:cNvPr>
          <p:cNvSpPr txBox="1"/>
          <p:nvPr/>
        </p:nvSpPr>
        <p:spPr>
          <a:xfrm>
            <a:off x="441109" y="4540205"/>
            <a:ext cx="8336478" cy="830997"/>
          </a:xfrm>
          <a:prstGeom prst="rect">
            <a:avLst/>
          </a:prstGeom>
          <a:noFill/>
        </p:spPr>
        <p:txBody>
          <a:bodyPr wrap="square" rtlCol="0">
            <a:spAutoFit/>
          </a:bodyPr>
          <a:lstStyle/>
          <a:p>
            <a:r>
              <a:rPr lang="sv-SE" sz="4800" cap="all" dirty="0" err="1">
                <a:solidFill>
                  <a:schemeClr val="bg1"/>
                </a:solidFill>
                <a:effectLst>
                  <a:outerShdw blurRad="1168400" sx="99000" sy="99000" algn="ctr" rotWithShape="0">
                    <a:prstClr val="black">
                      <a:alpha val="40000"/>
                    </a:prstClr>
                  </a:outerShdw>
                </a:effectLst>
                <a:latin typeface="+mj-lt"/>
              </a:rPr>
              <a:t>values</a:t>
            </a:r>
            <a:endParaRPr lang="sv-FI" sz="4800" cap="all" dirty="0">
              <a:solidFill>
                <a:schemeClr val="bg1"/>
              </a:solidFill>
              <a:effectLst>
                <a:outerShdw blurRad="1168400" sx="99000" sy="99000" algn="ctr" rotWithShape="0">
                  <a:prstClr val="black">
                    <a:alpha val="40000"/>
                  </a:prstClr>
                </a:outerShdw>
              </a:effectLst>
              <a:latin typeface="+mj-lt"/>
            </a:endParaRPr>
          </a:p>
        </p:txBody>
      </p:sp>
      <p:sp>
        <p:nvSpPr>
          <p:cNvPr id="15" name="textruta 14">
            <a:extLst>
              <a:ext uri="{FF2B5EF4-FFF2-40B4-BE49-F238E27FC236}">
                <a16:creationId xmlns:a16="http://schemas.microsoft.com/office/drawing/2014/main" id="{96C0A3C1-7DA1-7745-8E0E-A5657CE5F8C9}"/>
              </a:ext>
            </a:extLst>
          </p:cNvPr>
          <p:cNvSpPr txBox="1"/>
          <p:nvPr/>
        </p:nvSpPr>
        <p:spPr>
          <a:xfrm>
            <a:off x="441109" y="5411451"/>
            <a:ext cx="7897091" cy="1157048"/>
          </a:xfrm>
          <a:prstGeom prst="rect">
            <a:avLst/>
          </a:prstGeom>
          <a:noFill/>
        </p:spPr>
        <p:txBody>
          <a:bodyPr wrap="square" rtlCol="0">
            <a:spAutoFit/>
          </a:bodyPr>
          <a:lstStyle/>
          <a:p>
            <a:pPr>
              <a:lnSpc>
                <a:spcPct val="150000"/>
              </a:lnSpc>
              <a:tabLst>
                <a:tab pos="355600" algn="l"/>
              </a:tabLst>
            </a:pPr>
            <a:r>
              <a:rPr lang="fi-FI" sz="1600" dirty="0">
                <a:solidFill>
                  <a:schemeClr val="bg1"/>
                </a:solidFill>
              </a:rPr>
              <a:t>•	</a:t>
            </a:r>
            <a:r>
              <a:rPr lang="fi-FI" sz="1600" dirty="0" err="1">
                <a:solidFill>
                  <a:schemeClr val="bg1"/>
                </a:solidFill>
                <a:effectLst>
                  <a:outerShdw blurRad="1168400" sx="99000" sy="99000" algn="ctr" rotWithShape="0">
                    <a:prstClr val="black">
                      <a:alpha val="40000"/>
                    </a:prstClr>
                  </a:outerShdw>
                </a:effectLst>
              </a:rPr>
              <a:t>Fairness</a:t>
            </a:r>
            <a:endParaRPr lang="fi-FI" sz="1600" dirty="0">
              <a:solidFill>
                <a:schemeClr val="bg1"/>
              </a:solidFill>
              <a:effectLst>
                <a:outerShdw blurRad="1168400" sx="99000" sy="99000" algn="ctr" rotWithShape="0">
                  <a:prstClr val="black">
                    <a:alpha val="40000"/>
                  </a:prstClr>
                </a:outerShdw>
              </a:effectLst>
            </a:endParaRPr>
          </a:p>
          <a:p>
            <a:pPr>
              <a:lnSpc>
                <a:spcPct val="150000"/>
              </a:lnSpc>
              <a:tabLst>
                <a:tab pos="355600" algn="l"/>
              </a:tabLst>
            </a:pPr>
            <a:r>
              <a:rPr lang="fi-FI" sz="1600" dirty="0">
                <a:solidFill>
                  <a:schemeClr val="bg1"/>
                </a:solidFill>
              </a:rPr>
              <a:t>•	</a:t>
            </a:r>
            <a:r>
              <a:rPr lang="fi-FI" sz="1600" dirty="0" err="1">
                <a:solidFill>
                  <a:schemeClr val="bg1"/>
                </a:solidFill>
                <a:effectLst>
                  <a:outerShdw blurRad="1168400" sx="99000" sy="99000" algn="ctr" rotWithShape="0">
                    <a:prstClr val="black">
                      <a:alpha val="40000"/>
                    </a:prstClr>
                  </a:outerShdw>
                </a:effectLst>
              </a:rPr>
              <a:t>Inclusion</a:t>
            </a:r>
            <a:r>
              <a:rPr lang="fi-FI" sz="1600" dirty="0">
                <a:solidFill>
                  <a:schemeClr val="bg1"/>
                </a:solidFill>
                <a:effectLst>
                  <a:outerShdw blurRad="1168400" sx="99000" sy="99000" algn="ctr" rotWithShape="0">
                    <a:prstClr val="black">
                      <a:alpha val="40000"/>
                    </a:prstClr>
                  </a:outerShdw>
                </a:effectLst>
              </a:rPr>
              <a:t> and </a:t>
            </a:r>
            <a:r>
              <a:rPr lang="fi-FI" sz="1600" dirty="0" err="1">
                <a:solidFill>
                  <a:schemeClr val="bg1"/>
                </a:solidFill>
                <a:effectLst>
                  <a:outerShdw blurRad="1168400" sx="99000" sy="99000" algn="ctr" rotWithShape="0">
                    <a:prstClr val="black">
                      <a:alpha val="40000"/>
                    </a:prstClr>
                  </a:outerShdw>
                </a:effectLst>
              </a:rPr>
              <a:t>equality</a:t>
            </a:r>
            <a:endParaRPr lang="fi-FI" sz="1600" dirty="0">
              <a:solidFill>
                <a:schemeClr val="bg1"/>
              </a:solidFill>
              <a:effectLst>
                <a:outerShdw blurRad="1168400" sx="99000" sy="99000" algn="ctr" rotWithShape="0">
                  <a:prstClr val="black">
                    <a:alpha val="40000"/>
                  </a:prstClr>
                </a:outerShdw>
              </a:effectLst>
            </a:endParaRPr>
          </a:p>
          <a:p>
            <a:pPr>
              <a:lnSpc>
                <a:spcPct val="150000"/>
              </a:lnSpc>
              <a:tabLst>
                <a:tab pos="355600" algn="l"/>
              </a:tabLst>
            </a:pPr>
            <a:r>
              <a:rPr lang="fi-FI" sz="1600" dirty="0">
                <a:solidFill>
                  <a:schemeClr val="bg1"/>
                </a:solidFill>
              </a:rPr>
              <a:t>•	</a:t>
            </a:r>
            <a:r>
              <a:rPr lang="fi-FI" sz="1600" dirty="0" err="1">
                <a:solidFill>
                  <a:schemeClr val="bg1"/>
                </a:solidFill>
                <a:effectLst>
                  <a:outerShdw blurRad="1168400" sx="99000" sy="99000" algn="ctr" rotWithShape="0">
                    <a:prstClr val="black">
                      <a:alpha val="40000"/>
                    </a:prstClr>
                  </a:outerShdw>
                </a:effectLst>
              </a:rPr>
              <a:t>Transparency</a:t>
            </a:r>
            <a:r>
              <a:rPr lang="fi-FI" sz="1600" dirty="0">
                <a:solidFill>
                  <a:schemeClr val="bg1"/>
                </a:solidFill>
                <a:effectLst>
                  <a:outerShdw blurRad="1168400" sx="99000" sy="99000" algn="ctr" rotWithShape="0">
                    <a:prstClr val="black">
                      <a:alpha val="40000"/>
                    </a:prstClr>
                  </a:outerShdw>
                </a:effectLst>
              </a:rPr>
              <a:t> and </a:t>
            </a:r>
            <a:r>
              <a:rPr lang="fi-FI" sz="1600" dirty="0" err="1">
                <a:solidFill>
                  <a:schemeClr val="bg1"/>
                </a:solidFill>
                <a:effectLst>
                  <a:outerShdw blurRad="1168400" sx="99000" sy="99000" algn="ctr" rotWithShape="0">
                    <a:prstClr val="black">
                      <a:alpha val="40000"/>
                    </a:prstClr>
                  </a:outerShdw>
                </a:effectLst>
              </a:rPr>
              <a:t>responsibility</a:t>
            </a:r>
            <a:endParaRPr lang="fi-FI" sz="1600" dirty="0">
              <a:solidFill>
                <a:schemeClr val="bg1"/>
              </a:solidFill>
              <a:effectLst>
                <a:outerShdw blurRad="1168400" sx="99000" sy="99000" algn="ctr" rotWithShape="0">
                  <a:prstClr val="black">
                    <a:alpha val="40000"/>
                  </a:prstClr>
                </a:outerShdw>
              </a:effectLst>
            </a:endParaRPr>
          </a:p>
        </p:txBody>
      </p:sp>
    </p:spTree>
    <p:extLst>
      <p:ext uri="{BB962C8B-B14F-4D97-AF65-F5344CB8AC3E}">
        <p14:creationId xmlns:p14="http://schemas.microsoft.com/office/powerpoint/2010/main" val="4170378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extruta 7">
            <a:extLst>
              <a:ext uri="{FF2B5EF4-FFF2-40B4-BE49-F238E27FC236}">
                <a16:creationId xmlns:a16="http://schemas.microsoft.com/office/drawing/2014/main" id="{FC436953-B3BF-1B4F-9B6A-5D19D9C90A3C}"/>
              </a:ext>
            </a:extLst>
          </p:cNvPr>
          <p:cNvSpPr txBox="1"/>
          <p:nvPr/>
        </p:nvSpPr>
        <p:spPr>
          <a:xfrm>
            <a:off x="771751" y="2705725"/>
            <a:ext cx="10881273" cy="1446550"/>
          </a:xfrm>
          <a:prstGeom prst="rect">
            <a:avLst/>
          </a:prstGeom>
          <a:noFill/>
        </p:spPr>
        <p:txBody>
          <a:bodyPr wrap="square" rtlCol="0">
            <a:spAutoFit/>
          </a:bodyPr>
          <a:lstStyle/>
          <a:p>
            <a:pPr lvl="0"/>
            <a:r>
              <a:rPr lang="fi-FI" sz="4400" cap="all" dirty="0">
                <a:solidFill>
                  <a:prstClr val="white"/>
                </a:solidFill>
                <a:effectLst>
                  <a:outerShdw blurRad="596900" algn="ctr" rotWithShape="0">
                    <a:prstClr val="black">
                      <a:alpha val="42000"/>
                    </a:prstClr>
                  </a:outerShdw>
                </a:effectLst>
                <a:latin typeface="Arial Black"/>
              </a:rPr>
              <a:t>CLIMATE CHANGE RADICALLY CHANGES LIVING CONDITIONS</a:t>
            </a:r>
            <a:endParaRPr lang="sv-FI" sz="4400" cap="all" dirty="0">
              <a:solidFill>
                <a:prstClr val="white"/>
              </a:solidFill>
              <a:effectLst>
                <a:outerShdw blurRad="596900" algn="ctr" rotWithShape="0">
                  <a:prstClr val="black">
                    <a:alpha val="42000"/>
                  </a:prstClr>
                </a:outerShdw>
              </a:effectLst>
              <a:latin typeface="Arial Black"/>
            </a:endParaRPr>
          </a:p>
        </p:txBody>
      </p:sp>
    </p:spTree>
    <p:extLst>
      <p:ext uri="{BB962C8B-B14F-4D97-AF65-F5344CB8AC3E}">
        <p14:creationId xmlns:p14="http://schemas.microsoft.com/office/powerpoint/2010/main" val="1476548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textruta 7">
            <a:extLst>
              <a:ext uri="{FF2B5EF4-FFF2-40B4-BE49-F238E27FC236}">
                <a16:creationId xmlns:a16="http://schemas.microsoft.com/office/drawing/2014/main" id="{FC436953-B3BF-1B4F-9B6A-5D19D9C90A3C}"/>
              </a:ext>
            </a:extLst>
          </p:cNvPr>
          <p:cNvSpPr txBox="1"/>
          <p:nvPr/>
        </p:nvSpPr>
        <p:spPr>
          <a:xfrm>
            <a:off x="428695" y="869127"/>
            <a:ext cx="11332591" cy="769441"/>
          </a:xfrm>
          <a:prstGeom prst="rect">
            <a:avLst/>
          </a:prstGeom>
          <a:noFill/>
        </p:spPr>
        <p:txBody>
          <a:bodyPr wrap="square" rtlCol="0">
            <a:spAutoFit/>
          </a:bodyPr>
          <a:lstStyle/>
          <a:p>
            <a:pPr algn="ctr"/>
            <a:r>
              <a:rPr lang="fi-FI" sz="4400" cap="all" dirty="0">
                <a:solidFill>
                  <a:schemeClr val="bg1"/>
                </a:solidFill>
                <a:latin typeface="+mj-lt"/>
              </a:rPr>
              <a:t>WHAT CAUSES CLIMATE CHANGE?</a:t>
            </a:r>
            <a:endParaRPr lang="sv-FI" sz="4400" cap="all" dirty="0">
              <a:solidFill>
                <a:schemeClr val="bg1"/>
              </a:solidFill>
              <a:latin typeface="+mj-lt"/>
            </a:endParaRPr>
          </a:p>
        </p:txBody>
      </p:sp>
      <p:sp>
        <p:nvSpPr>
          <p:cNvPr id="9" name="textruta 8">
            <a:extLst>
              <a:ext uri="{FF2B5EF4-FFF2-40B4-BE49-F238E27FC236}">
                <a16:creationId xmlns:a16="http://schemas.microsoft.com/office/drawing/2014/main" id="{D95558CC-8316-FF40-8212-9E5D0BC971F9}"/>
              </a:ext>
            </a:extLst>
          </p:cNvPr>
          <p:cNvSpPr txBox="1"/>
          <p:nvPr/>
        </p:nvSpPr>
        <p:spPr>
          <a:xfrm>
            <a:off x="426689" y="2748995"/>
            <a:ext cx="5260904" cy="1815882"/>
          </a:xfrm>
          <a:prstGeom prst="rect">
            <a:avLst/>
          </a:prstGeom>
          <a:noFill/>
        </p:spPr>
        <p:txBody>
          <a:bodyPr wrap="square" rtlCol="0">
            <a:spAutoFit/>
          </a:bodyPr>
          <a:lstStyle/>
          <a:p>
            <a:pPr>
              <a:tabLst>
                <a:tab pos="388938" algn="l"/>
                <a:tab pos="746125" algn="l"/>
              </a:tabLst>
            </a:pPr>
            <a:r>
              <a:rPr lang="fi-FI" sz="1600" dirty="0">
                <a:solidFill>
                  <a:schemeClr val="bg1"/>
                </a:solidFill>
              </a:rPr>
              <a:t>•	As </a:t>
            </a:r>
            <a:r>
              <a:rPr lang="fi-FI" sz="1600" dirty="0" err="1">
                <a:solidFill>
                  <a:schemeClr val="bg1"/>
                </a:solidFill>
              </a:rPr>
              <a:t>the</a:t>
            </a:r>
            <a:r>
              <a:rPr lang="fi-FI" sz="1600" dirty="0">
                <a:solidFill>
                  <a:schemeClr val="bg1"/>
                </a:solidFill>
              </a:rPr>
              <a:t> </a:t>
            </a:r>
            <a:r>
              <a:rPr lang="fi-FI" sz="1600" dirty="0" err="1">
                <a:solidFill>
                  <a:schemeClr val="bg1"/>
                </a:solidFill>
              </a:rPr>
              <a:t>amount</a:t>
            </a:r>
            <a:r>
              <a:rPr lang="fi-FI" sz="1600" dirty="0">
                <a:solidFill>
                  <a:schemeClr val="bg1"/>
                </a:solidFill>
              </a:rPr>
              <a:t> of </a:t>
            </a:r>
            <a:r>
              <a:rPr lang="fi-FI" sz="1600" dirty="0" err="1">
                <a:solidFill>
                  <a:schemeClr val="bg1"/>
                </a:solidFill>
              </a:rPr>
              <a:t>greenhouse</a:t>
            </a:r>
            <a:r>
              <a:rPr lang="fi-FI" sz="1600" dirty="0">
                <a:solidFill>
                  <a:schemeClr val="bg1"/>
                </a:solidFill>
              </a:rPr>
              <a:t> </a:t>
            </a:r>
            <a:r>
              <a:rPr lang="fi-FI" sz="1600" dirty="0" err="1">
                <a:solidFill>
                  <a:schemeClr val="bg1"/>
                </a:solidFill>
              </a:rPr>
              <a:t>gases</a:t>
            </a:r>
            <a:r>
              <a:rPr lang="fi-FI" sz="1600" dirty="0">
                <a:solidFill>
                  <a:schemeClr val="bg1"/>
                </a:solidFill>
              </a:rPr>
              <a:t> in </a:t>
            </a:r>
            <a:r>
              <a:rPr lang="fi-FI" sz="1600" dirty="0" err="1">
                <a:solidFill>
                  <a:schemeClr val="bg1"/>
                </a:solidFill>
              </a:rPr>
              <a:t>the</a:t>
            </a:r>
            <a:r>
              <a:rPr lang="fi-FI" sz="1600" dirty="0">
                <a:solidFill>
                  <a:schemeClr val="bg1"/>
                </a:solidFill>
              </a:rPr>
              <a:t> 	</a:t>
            </a:r>
            <a:r>
              <a:rPr lang="fi-FI" sz="1600" dirty="0" err="1">
                <a:solidFill>
                  <a:schemeClr val="bg1"/>
                </a:solidFill>
              </a:rPr>
              <a:t>atmosphere</a:t>
            </a:r>
            <a:r>
              <a:rPr lang="fi-FI" sz="1600" dirty="0">
                <a:solidFill>
                  <a:schemeClr val="bg1"/>
                </a:solidFill>
              </a:rPr>
              <a:t> </a:t>
            </a:r>
            <a:r>
              <a:rPr lang="fi-FI" sz="1600" dirty="0" err="1">
                <a:solidFill>
                  <a:schemeClr val="bg1"/>
                </a:solidFill>
              </a:rPr>
              <a:t>increases</a:t>
            </a:r>
            <a:r>
              <a:rPr lang="fi-FI" sz="1600" dirty="0">
                <a:solidFill>
                  <a:schemeClr val="bg1"/>
                </a:solidFill>
              </a:rPr>
              <a:t>, </a:t>
            </a:r>
            <a:r>
              <a:rPr lang="fi-FI" sz="1600" dirty="0" err="1">
                <a:solidFill>
                  <a:schemeClr val="bg1"/>
                </a:solidFill>
              </a:rPr>
              <a:t>the</a:t>
            </a:r>
            <a:r>
              <a:rPr lang="fi-FI" sz="1600" dirty="0">
                <a:solidFill>
                  <a:schemeClr val="bg1"/>
                </a:solidFill>
              </a:rPr>
              <a:t> </a:t>
            </a:r>
            <a:r>
              <a:rPr lang="fi-FI" sz="1600" dirty="0" err="1">
                <a:solidFill>
                  <a:schemeClr val="bg1"/>
                </a:solidFill>
              </a:rPr>
              <a:t>climate</a:t>
            </a:r>
            <a:r>
              <a:rPr lang="fi-FI" sz="1600" dirty="0">
                <a:solidFill>
                  <a:schemeClr val="bg1"/>
                </a:solidFill>
              </a:rPr>
              <a:t> </a:t>
            </a:r>
            <a:r>
              <a:rPr lang="fi-FI" sz="1600" dirty="0" err="1">
                <a:solidFill>
                  <a:schemeClr val="bg1"/>
                </a:solidFill>
              </a:rPr>
              <a:t>changes</a:t>
            </a:r>
            <a:r>
              <a:rPr lang="fi-FI" sz="1600" dirty="0">
                <a:solidFill>
                  <a:schemeClr val="bg1"/>
                </a:solidFill>
              </a:rPr>
              <a:t>.</a:t>
            </a:r>
          </a:p>
          <a:p>
            <a:pPr>
              <a:tabLst>
                <a:tab pos="388938" algn="l"/>
                <a:tab pos="746125" algn="l"/>
              </a:tabLst>
            </a:pPr>
            <a:r>
              <a:rPr lang="fi-FI" sz="1600" dirty="0">
                <a:solidFill>
                  <a:schemeClr val="bg1"/>
                </a:solidFill>
              </a:rPr>
              <a:t>	-	</a:t>
            </a:r>
            <a:r>
              <a:rPr lang="fi-FI" sz="1600" dirty="0" err="1">
                <a:solidFill>
                  <a:schemeClr val="bg1"/>
                </a:solidFill>
              </a:rPr>
              <a:t>The</a:t>
            </a:r>
            <a:r>
              <a:rPr lang="fi-FI" sz="1600" dirty="0">
                <a:solidFill>
                  <a:schemeClr val="bg1"/>
                </a:solidFill>
              </a:rPr>
              <a:t> </a:t>
            </a:r>
            <a:r>
              <a:rPr lang="fi-FI" sz="1600" dirty="0" err="1">
                <a:solidFill>
                  <a:schemeClr val="bg1"/>
                </a:solidFill>
              </a:rPr>
              <a:t>increase</a:t>
            </a:r>
            <a:r>
              <a:rPr lang="fi-FI" sz="1600" dirty="0">
                <a:solidFill>
                  <a:schemeClr val="bg1"/>
                </a:solidFill>
              </a:rPr>
              <a:t> is </a:t>
            </a:r>
            <a:r>
              <a:rPr lang="fi-FI" sz="1600" dirty="0" err="1">
                <a:solidFill>
                  <a:schemeClr val="bg1"/>
                </a:solidFill>
              </a:rPr>
              <a:t>due</a:t>
            </a:r>
            <a:r>
              <a:rPr lang="fi-FI" sz="1600" dirty="0">
                <a:solidFill>
                  <a:schemeClr val="bg1"/>
                </a:solidFill>
              </a:rPr>
              <a:t> to </a:t>
            </a:r>
            <a:r>
              <a:rPr lang="fi-FI" sz="1600" dirty="0" err="1">
                <a:solidFill>
                  <a:schemeClr val="bg1"/>
                </a:solidFill>
              </a:rPr>
              <a:t>human</a:t>
            </a:r>
            <a:r>
              <a:rPr lang="fi-FI" sz="1600" dirty="0">
                <a:solidFill>
                  <a:schemeClr val="bg1"/>
                </a:solidFill>
              </a:rPr>
              <a:t> </a:t>
            </a:r>
            <a:r>
              <a:rPr lang="fi-FI" sz="1600" dirty="0" err="1">
                <a:solidFill>
                  <a:schemeClr val="bg1"/>
                </a:solidFill>
              </a:rPr>
              <a:t>activity</a:t>
            </a:r>
            <a:r>
              <a:rPr lang="fi-FI" sz="1600" dirty="0">
                <a:solidFill>
                  <a:schemeClr val="bg1"/>
                </a:solidFill>
              </a:rPr>
              <a:t>.</a:t>
            </a:r>
          </a:p>
          <a:p>
            <a:pPr>
              <a:tabLst>
                <a:tab pos="388938" algn="l"/>
                <a:tab pos="746125" algn="l"/>
              </a:tabLst>
            </a:pPr>
            <a:endParaRPr lang="fi-FI" sz="1600" dirty="0">
              <a:solidFill>
                <a:schemeClr val="bg1"/>
              </a:solidFill>
            </a:endParaRPr>
          </a:p>
          <a:p>
            <a:pPr>
              <a:tabLst>
                <a:tab pos="388938" algn="l"/>
                <a:tab pos="746125" algn="l"/>
              </a:tabLst>
            </a:pPr>
            <a:r>
              <a:rPr lang="fi-FI" sz="1600" dirty="0">
                <a:solidFill>
                  <a:schemeClr val="bg1"/>
                </a:solidFill>
              </a:rPr>
              <a:t>•	</a:t>
            </a:r>
            <a:r>
              <a:rPr lang="fi-FI" sz="1600" dirty="0" err="1">
                <a:solidFill>
                  <a:schemeClr val="bg1"/>
                </a:solidFill>
              </a:rPr>
              <a:t>Compared</a:t>
            </a:r>
            <a:r>
              <a:rPr lang="fi-FI" sz="1600" dirty="0">
                <a:solidFill>
                  <a:schemeClr val="bg1"/>
                </a:solidFill>
              </a:rPr>
              <a:t> to </a:t>
            </a:r>
            <a:r>
              <a:rPr lang="fi-FI" sz="1600" dirty="0" err="1">
                <a:solidFill>
                  <a:schemeClr val="bg1"/>
                </a:solidFill>
              </a:rPr>
              <a:t>the</a:t>
            </a:r>
            <a:r>
              <a:rPr lang="fi-FI" sz="1600" dirty="0">
                <a:solidFill>
                  <a:schemeClr val="bg1"/>
                </a:solidFill>
              </a:rPr>
              <a:t> </a:t>
            </a:r>
            <a:r>
              <a:rPr lang="fi-FI" sz="1600" dirty="0" err="1">
                <a:solidFill>
                  <a:schemeClr val="bg1"/>
                </a:solidFill>
              </a:rPr>
              <a:t>pre-industrial</a:t>
            </a:r>
            <a:r>
              <a:rPr lang="fi-FI" sz="1600" dirty="0">
                <a:solidFill>
                  <a:schemeClr val="bg1"/>
                </a:solidFill>
              </a:rPr>
              <a:t> </a:t>
            </a:r>
            <a:r>
              <a:rPr lang="fi-FI" sz="1600" dirty="0" err="1">
                <a:solidFill>
                  <a:schemeClr val="bg1"/>
                </a:solidFill>
              </a:rPr>
              <a:t>period</a:t>
            </a:r>
            <a:r>
              <a:rPr lang="fi-FI" sz="1600" dirty="0">
                <a:solidFill>
                  <a:schemeClr val="bg1"/>
                </a:solidFill>
              </a:rPr>
              <a:t> (1850–	1900), </a:t>
            </a:r>
            <a:r>
              <a:rPr lang="fi-FI" sz="1600" dirty="0" err="1">
                <a:solidFill>
                  <a:schemeClr val="bg1"/>
                </a:solidFill>
              </a:rPr>
              <a:t>the</a:t>
            </a:r>
            <a:r>
              <a:rPr lang="fi-FI" sz="1600" dirty="0">
                <a:solidFill>
                  <a:schemeClr val="bg1"/>
                </a:solidFill>
              </a:rPr>
              <a:t> </a:t>
            </a:r>
            <a:r>
              <a:rPr lang="fi-FI" sz="1600" dirty="0" err="1">
                <a:solidFill>
                  <a:schemeClr val="bg1"/>
                </a:solidFill>
              </a:rPr>
              <a:t>average</a:t>
            </a:r>
            <a:r>
              <a:rPr lang="fi-FI" sz="1600" dirty="0">
                <a:solidFill>
                  <a:schemeClr val="bg1"/>
                </a:solidFill>
              </a:rPr>
              <a:t> </a:t>
            </a:r>
            <a:r>
              <a:rPr lang="fi-FI" sz="1600" dirty="0" err="1">
                <a:solidFill>
                  <a:schemeClr val="bg1"/>
                </a:solidFill>
              </a:rPr>
              <a:t>temperature</a:t>
            </a:r>
            <a:r>
              <a:rPr lang="fi-FI" sz="1600" dirty="0">
                <a:solidFill>
                  <a:schemeClr val="bg1"/>
                </a:solidFill>
              </a:rPr>
              <a:t> of </a:t>
            </a:r>
            <a:r>
              <a:rPr lang="fi-FI" sz="1600" dirty="0" err="1">
                <a:solidFill>
                  <a:schemeClr val="bg1"/>
                </a:solidFill>
              </a:rPr>
              <a:t>the</a:t>
            </a:r>
            <a:r>
              <a:rPr lang="fi-FI" sz="1600" dirty="0">
                <a:solidFill>
                  <a:schemeClr val="bg1"/>
                </a:solidFill>
              </a:rPr>
              <a:t> </a:t>
            </a:r>
            <a:r>
              <a:rPr lang="fi-FI" sz="1600" dirty="0" err="1">
                <a:solidFill>
                  <a:schemeClr val="bg1"/>
                </a:solidFill>
              </a:rPr>
              <a:t>planet</a:t>
            </a:r>
            <a:r>
              <a:rPr lang="fi-FI" sz="1600" dirty="0">
                <a:solidFill>
                  <a:schemeClr val="bg1"/>
                </a:solidFill>
              </a:rPr>
              <a:t> </a:t>
            </a:r>
            <a:r>
              <a:rPr lang="fi-FI" sz="1600" dirty="0" err="1">
                <a:solidFill>
                  <a:schemeClr val="bg1"/>
                </a:solidFill>
              </a:rPr>
              <a:t>has</a:t>
            </a:r>
            <a:r>
              <a:rPr lang="fi-FI" sz="1600" dirty="0">
                <a:solidFill>
                  <a:schemeClr val="bg1"/>
                </a:solidFill>
              </a:rPr>
              <a:t> 	</a:t>
            </a:r>
            <a:r>
              <a:rPr lang="fi-FI" sz="1600" dirty="0" err="1">
                <a:solidFill>
                  <a:schemeClr val="bg1"/>
                </a:solidFill>
              </a:rPr>
              <a:t>already</a:t>
            </a:r>
            <a:r>
              <a:rPr lang="fi-FI" sz="1600" dirty="0">
                <a:solidFill>
                  <a:schemeClr val="bg1"/>
                </a:solidFill>
              </a:rPr>
              <a:t> </a:t>
            </a:r>
            <a:r>
              <a:rPr lang="fi-FI" sz="1600" dirty="0" err="1">
                <a:solidFill>
                  <a:schemeClr val="bg1"/>
                </a:solidFill>
              </a:rPr>
              <a:t>increased</a:t>
            </a:r>
            <a:r>
              <a:rPr lang="fi-FI" sz="1600" dirty="0">
                <a:solidFill>
                  <a:schemeClr val="bg1"/>
                </a:solidFill>
              </a:rPr>
              <a:t> </a:t>
            </a:r>
            <a:r>
              <a:rPr lang="fi-FI" sz="1600" dirty="0" err="1">
                <a:solidFill>
                  <a:schemeClr val="bg1"/>
                </a:solidFill>
              </a:rPr>
              <a:t>by</a:t>
            </a:r>
            <a:r>
              <a:rPr lang="fi-FI" sz="1600" dirty="0">
                <a:solidFill>
                  <a:schemeClr val="bg1"/>
                </a:solidFill>
              </a:rPr>
              <a:t> </a:t>
            </a:r>
            <a:r>
              <a:rPr lang="fi-FI" sz="1600" dirty="0" err="1">
                <a:solidFill>
                  <a:schemeClr val="bg1"/>
                </a:solidFill>
              </a:rPr>
              <a:t>roughly</a:t>
            </a:r>
            <a:r>
              <a:rPr lang="fi-FI" sz="1600" dirty="0">
                <a:solidFill>
                  <a:schemeClr val="bg1"/>
                </a:solidFill>
              </a:rPr>
              <a:t> </a:t>
            </a:r>
            <a:r>
              <a:rPr lang="fi-FI" sz="1600" dirty="0" err="1">
                <a:solidFill>
                  <a:schemeClr val="bg1"/>
                </a:solidFill>
              </a:rPr>
              <a:t>one</a:t>
            </a:r>
            <a:r>
              <a:rPr lang="fi-FI" sz="1600" dirty="0">
                <a:solidFill>
                  <a:schemeClr val="bg1"/>
                </a:solidFill>
              </a:rPr>
              <a:t> </a:t>
            </a:r>
            <a:r>
              <a:rPr lang="fi-FI" sz="1600" dirty="0" err="1">
                <a:solidFill>
                  <a:schemeClr val="bg1"/>
                </a:solidFill>
              </a:rPr>
              <a:t>degree</a:t>
            </a:r>
            <a:r>
              <a:rPr lang="fi-FI" sz="1600" dirty="0">
                <a:solidFill>
                  <a:schemeClr val="bg1"/>
                </a:solidFill>
              </a:rPr>
              <a:t> Celsius.</a:t>
            </a:r>
          </a:p>
        </p:txBody>
      </p:sp>
      <p:sp>
        <p:nvSpPr>
          <p:cNvPr id="5" name="textruta 4">
            <a:extLst>
              <a:ext uri="{FF2B5EF4-FFF2-40B4-BE49-F238E27FC236}">
                <a16:creationId xmlns:a16="http://schemas.microsoft.com/office/drawing/2014/main" id="{36B9FD39-EA26-E542-A146-7B4A4F3D086C}"/>
              </a:ext>
            </a:extLst>
          </p:cNvPr>
          <p:cNvSpPr txBox="1"/>
          <p:nvPr/>
        </p:nvSpPr>
        <p:spPr>
          <a:xfrm>
            <a:off x="6667851" y="2748995"/>
            <a:ext cx="5097461" cy="2554545"/>
          </a:xfrm>
          <a:prstGeom prst="rect">
            <a:avLst/>
          </a:prstGeom>
          <a:noFill/>
        </p:spPr>
        <p:txBody>
          <a:bodyPr wrap="square" rtlCol="0">
            <a:spAutoFit/>
          </a:bodyPr>
          <a:lstStyle/>
          <a:p>
            <a:pPr>
              <a:tabLst>
                <a:tab pos="388938" algn="l"/>
                <a:tab pos="746125" algn="l"/>
              </a:tabLst>
            </a:pPr>
            <a:r>
              <a:rPr lang="fi-FI" sz="1600" dirty="0">
                <a:solidFill>
                  <a:schemeClr val="bg1"/>
                </a:solidFill>
              </a:rPr>
              <a:t>•	</a:t>
            </a:r>
            <a:r>
              <a:rPr lang="fi-FI" sz="1600" dirty="0" err="1">
                <a:solidFill>
                  <a:schemeClr val="bg1"/>
                </a:solidFill>
              </a:rPr>
              <a:t>The</a:t>
            </a:r>
            <a:r>
              <a:rPr lang="fi-FI" sz="1600" dirty="0">
                <a:solidFill>
                  <a:schemeClr val="bg1"/>
                </a:solidFill>
              </a:rPr>
              <a:t> </a:t>
            </a:r>
            <a:r>
              <a:rPr lang="fi-FI" sz="1600" dirty="0" err="1">
                <a:solidFill>
                  <a:schemeClr val="bg1"/>
                </a:solidFill>
              </a:rPr>
              <a:t>most</a:t>
            </a:r>
            <a:r>
              <a:rPr lang="fi-FI" sz="1600" dirty="0">
                <a:solidFill>
                  <a:schemeClr val="bg1"/>
                </a:solidFill>
              </a:rPr>
              <a:t> </a:t>
            </a:r>
            <a:r>
              <a:rPr lang="fi-FI" sz="1600" dirty="0" err="1">
                <a:solidFill>
                  <a:schemeClr val="bg1"/>
                </a:solidFill>
              </a:rPr>
              <a:t>important</a:t>
            </a:r>
            <a:r>
              <a:rPr lang="fi-FI" sz="1600" dirty="0">
                <a:solidFill>
                  <a:schemeClr val="bg1"/>
                </a:solidFill>
              </a:rPr>
              <a:t> </a:t>
            </a:r>
            <a:r>
              <a:rPr lang="fi-FI" sz="1600" dirty="0" err="1">
                <a:solidFill>
                  <a:schemeClr val="bg1"/>
                </a:solidFill>
              </a:rPr>
              <a:t>greenhouse</a:t>
            </a:r>
            <a:r>
              <a:rPr lang="fi-FI" sz="1600" dirty="0">
                <a:solidFill>
                  <a:schemeClr val="bg1"/>
                </a:solidFill>
              </a:rPr>
              <a:t> </a:t>
            </a:r>
            <a:r>
              <a:rPr lang="fi-FI" sz="1600" dirty="0" err="1">
                <a:solidFill>
                  <a:schemeClr val="bg1"/>
                </a:solidFill>
              </a:rPr>
              <a:t>gas</a:t>
            </a:r>
            <a:r>
              <a:rPr lang="fi-FI" sz="1600" dirty="0">
                <a:solidFill>
                  <a:schemeClr val="bg1"/>
                </a:solidFill>
              </a:rPr>
              <a:t> is </a:t>
            </a:r>
            <a:r>
              <a:rPr lang="fi-FI" sz="1600" dirty="0" err="1">
                <a:solidFill>
                  <a:schemeClr val="bg1"/>
                </a:solidFill>
              </a:rPr>
              <a:t>carbon</a:t>
            </a:r>
            <a:r>
              <a:rPr lang="fi-FI" sz="1600" dirty="0">
                <a:solidFill>
                  <a:schemeClr val="bg1"/>
                </a:solidFill>
              </a:rPr>
              <a:t> 	</a:t>
            </a:r>
            <a:r>
              <a:rPr lang="fi-FI" sz="1600" dirty="0" err="1">
                <a:solidFill>
                  <a:schemeClr val="bg1"/>
                </a:solidFill>
              </a:rPr>
              <a:t>dioxide</a:t>
            </a:r>
            <a:r>
              <a:rPr lang="fi-FI" sz="1600" dirty="0">
                <a:solidFill>
                  <a:schemeClr val="bg1"/>
                </a:solidFill>
              </a:rPr>
              <a:t>. </a:t>
            </a:r>
          </a:p>
          <a:p>
            <a:pPr>
              <a:tabLst>
                <a:tab pos="388938" algn="l"/>
                <a:tab pos="746125" algn="l"/>
              </a:tabLst>
            </a:pPr>
            <a:r>
              <a:rPr lang="fi-FI" sz="1600" dirty="0">
                <a:solidFill>
                  <a:schemeClr val="bg1"/>
                </a:solidFill>
              </a:rPr>
              <a:t>	-	</a:t>
            </a:r>
            <a:r>
              <a:rPr lang="fi-FI" sz="1600" dirty="0" err="1">
                <a:solidFill>
                  <a:schemeClr val="bg1"/>
                </a:solidFill>
              </a:rPr>
              <a:t>The</a:t>
            </a:r>
            <a:r>
              <a:rPr lang="fi-FI" sz="1600" dirty="0">
                <a:solidFill>
                  <a:schemeClr val="bg1"/>
                </a:solidFill>
              </a:rPr>
              <a:t> </a:t>
            </a:r>
            <a:r>
              <a:rPr lang="fi-FI" sz="1600" dirty="0" err="1">
                <a:solidFill>
                  <a:schemeClr val="bg1"/>
                </a:solidFill>
              </a:rPr>
              <a:t>others</a:t>
            </a:r>
            <a:r>
              <a:rPr lang="fi-FI" sz="1600" dirty="0">
                <a:solidFill>
                  <a:schemeClr val="bg1"/>
                </a:solidFill>
              </a:rPr>
              <a:t> </a:t>
            </a:r>
            <a:r>
              <a:rPr lang="fi-FI" sz="1600" dirty="0" err="1">
                <a:solidFill>
                  <a:schemeClr val="bg1"/>
                </a:solidFill>
              </a:rPr>
              <a:t>are</a:t>
            </a:r>
            <a:r>
              <a:rPr lang="fi-FI" sz="1600" dirty="0">
                <a:solidFill>
                  <a:schemeClr val="bg1"/>
                </a:solidFill>
              </a:rPr>
              <a:t> </a:t>
            </a:r>
            <a:r>
              <a:rPr lang="fi-FI" sz="1600" dirty="0" err="1">
                <a:solidFill>
                  <a:schemeClr val="bg1"/>
                </a:solidFill>
              </a:rPr>
              <a:t>methane</a:t>
            </a:r>
            <a:r>
              <a:rPr lang="fi-FI" sz="1600" dirty="0">
                <a:solidFill>
                  <a:schemeClr val="bg1"/>
                </a:solidFill>
              </a:rPr>
              <a:t>, </a:t>
            </a:r>
            <a:r>
              <a:rPr lang="fi-FI" sz="1600" dirty="0" err="1">
                <a:solidFill>
                  <a:schemeClr val="bg1"/>
                </a:solidFill>
              </a:rPr>
              <a:t>nitrous</a:t>
            </a:r>
            <a:r>
              <a:rPr lang="fi-FI" sz="1600" dirty="0">
                <a:solidFill>
                  <a:schemeClr val="bg1"/>
                </a:solidFill>
              </a:rPr>
              <a:t> </a:t>
            </a:r>
            <a:r>
              <a:rPr lang="fi-FI" sz="1600" dirty="0" err="1">
                <a:solidFill>
                  <a:schemeClr val="bg1"/>
                </a:solidFill>
              </a:rPr>
              <a:t>oxide</a:t>
            </a:r>
            <a:r>
              <a:rPr lang="fi-FI" sz="1600" dirty="0">
                <a:solidFill>
                  <a:schemeClr val="bg1"/>
                </a:solidFill>
              </a:rPr>
              <a:t> and 		</a:t>
            </a:r>
            <a:r>
              <a:rPr lang="fi-FI" sz="1600" dirty="0" err="1">
                <a:solidFill>
                  <a:schemeClr val="bg1"/>
                </a:solidFill>
              </a:rPr>
              <a:t>hydrofluorocarbons</a:t>
            </a:r>
            <a:r>
              <a:rPr lang="fi-FI" sz="1600" dirty="0">
                <a:solidFill>
                  <a:schemeClr val="bg1"/>
                </a:solidFill>
              </a:rPr>
              <a:t>.</a:t>
            </a:r>
          </a:p>
          <a:p>
            <a:pPr>
              <a:tabLst>
                <a:tab pos="388938" algn="l"/>
                <a:tab pos="746125" algn="l"/>
              </a:tabLst>
            </a:pPr>
            <a:endParaRPr lang="fi-FI" sz="1600" dirty="0">
              <a:solidFill>
                <a:schemeClr val="bg1"/>
              </a:solidFill>
            </a:endParaRPr>
          </a:p>
          <a:p>
            <a:pPr>
              <a:tabLst>
                <a:tab pos="388938" algn="l"/>
                <a:tab pos="746125" algn="l"/>
              </a:tabLst>
            </a:pPr>
            <a:r>
              <a:rPr lang="fi-FI" sz="1600" dirty="0">
                <a:solidFill>
                  <a:schemeClr val="bg1"/>
                </a:solidFill>
              </a:rPr>
              <a:t>•	</a:t>
            </a:r>
            <a:r>
              <a:rPr lang="fi-FI" sz="1600" dirty="0" err="1">
                <a:solidFill>
                  <a:schemeClr val="bg1"/>
                </a:solidFill>
              </a:rPr>
              <a:t>Greenhouse</a:t>
            </a:r>
            <a:r>
              <a:rPr lang="fi-FI" sz="1600" dirty="0">
                <a:solidFill>
                  <a:schemeClr val="bg1"/>
                </a:solidFill>
              </a:rPr>
              <a:t> </a:t>
            </a:r>
            <a:r>
              <a:rPr lang="fi-FI" sz="1600" dirty="0" err="1">
                <a:solidFill>
                  <a:schemeClr val="bg1"/>
                </a:solidFill>
              </a:rPr>
              <a:t>gases</a:t>
            </a:r>
            <a:r>
              <a:rPr lang="fi-FI" sz="1600" dirty="0">
                <a:solidFill>
                  <a:schemeClr val="bg1"/>
                </a:solidFill>
              </a:rPr>
              <a:t> </a:t>
            </a:r>
            <a:r>
              <a:rPr lang="fi-FI" sz="1600" dirty="0" err="1">
                <a:solidFill>
                  <a:schemeClr val="bg1"/>
                </a:solidFill>
              </a:rPr>
              <a:t>keep</a:t>
            </a:r>
            <a:r>
              <a:rPr lang="fi-FI" sz="1600" dirty="0">
                <a:solidFill>
                  <a:schemeClr val="bg1"/>
                </a:solidFill>
              </a:rPr>
              <a:t> the </a:t>
            </a:r>
            <a:r>
              <a:rPr lang="fi-FI" sz="1600" dirty="0" err="1">
                <a:solidFill>
                  <a:schemeClr val="bg1"/>
                </a:solidFill>
              </a:rPr>
              <a:t>planet</a:t>
            </a:r>
            <a:r>
              <a:rPr lang="fi-FI" sz="1600" dirty="0">
                <a:solidFill>
                  <a:schemeClr val="bg1"/>
                </a:solidFill>
              </a:rPr>
              <a:t> </a:t>
            </a:r>
            <a:r>
              <a:rPr lang="fi-FI" sz="1600" dirty="0" err="1">
                <a:solidFill>
                  <a:schemeClr val="bg1"/>
                </a:solidFill>
              </a:rPr>
              <a:t>habitable</a:t>
            </a:r>
            <a:r>
              <a:rPr lang="fi-FI" sz="1600" dirty="0">
                <a:solidFill>
                  <a:schemeClr val="bg1"/>
                </a:solidFill>
              </a:rPr>
              <a:t>, 	</a:t>
            </a:r>
            <a:r>
              <a:rPr lang="fi-FI" sz="1600" dirty="0" err="1">
                <a:solidFill>
                  <a:schemeClr val="bg1"/>
                </a:solidFill>
              </a:rPr>
              <a:t>but</a:t>
            </a:r>
            <a:r>
              <a:rPr lang="fi-FI" sz="1600" dirty="0">
                <a:solidFill>
                  <a:schemeClr val="bg1"/>
                </a:solidFill>
              </a:rPr>
              <a:t> as the </a:t>
            </a:r>
            <a:r>
              <a:rPr lang="fi-FI" sz="1600" dirty="0" err="1">
                <a:solidFill>
                  <a:schemeClr val="bg1"/>
                </a:solidFill>
              </a:rPr>
              <a:t>amount</a:t>
            </a:r>
            <a:r>
              <a:rPr lang="fi-FI" sz="1600" dirty="0">
                <a:solidFill>
                  <a:schemeClr val="bg1"/>
                </a:solidFill>
              </a:rPr>
              <a:t> of </a:t>
            </a:r>
            <a:r>
              <a:rPr lang="fi-FI" sz="1600" dirty="0" err="1">
                <a:solidFill>
                  <a:schemeClr val="bg1"/>
                </a:solidFill>
              </a:rPr>
              <a:t>emissions</a:t>
            </a:r>
            <a:r>
              <a:rPr lang="fi-FI" sz="1600" dirty="0">
                <a:solidFill>
                  <a:schemeClr val="bg1"/>
                </a:solidFill>
              </a:rPr>
              <a:t> </a:t>
            </a:r>
            <a:r>
              <a:rPr lang="fi-FI" sz="1600" dirty="0" err="1">
                <a:solidFill>
                  <a:schemeClr val="bg1"/>
                </a:solidFill>
              </a:rPr>
              <a:t>increases</a:t>
            </a:r>
            <a:r>
              <a:rPr lang="fi-FI" sz="1600" dirty="0">
                <a:solidFill>
                  <a:schemeClr val="bg1"/>
                </a:solidFill>
              </a:rPr>
              <a:t>, the 	</a:t>
            </a:r>
            <a:r>
              <a:rPr lang="fi-FI" sz="1600" dirty="0" err="1">
                <a:solidFill>
                  <a:schemeClr val="bg1"/>
                </a:solidFill>
              </a:rPr>
              <a:t>temperature</a:t>
            </a:r>
            <a:r>
              <a:rPr lang="fi-FI" sz="1600" dirty="0">
                <a:solidFill>
                  <a:schemeClr val="bg1"/>
                </a:solidFill>
              </a:rPr>
              <a:t> </a:t>
            </a:r>
            <a:r>
              <a:rPr lang="fi-FI" sz="1600" dirty="0" err="1">
                <a:solidFill>
                  <a:schemeClr val="bg1"/>
                </a:solidFill>
              </a:rPr>
              <a:t>rises</a:t>
            </a:r>
            <a:r>
              <a:rPr lang="fi-FI" sz="1600" dirty="0">
                <a:solidFill>
                  <a:schemeClr val="bg1"/>
                </a:solidFill>
              </a:rPr>
              <a:t>. </a:t>
            </a:r>
          </a:p>
          <a:p>
            <a:pPr>
              <a:tabLst>
                <a:tab pos="388938" algn="l"/>
                <a:tab pos="746125" algn="l"/>
              </a:tabLst>
            </a:pPr>
            <a:r>
              <a:rPr lang="fi-FI" sz="1600" dirty="0">
                <a:solidFill>
                  <a:schemeClr val="bg1"/>
                </a:solidFill>
              </a:rPr>
              <a:t>	-	</a:t>
            </a:r>
            <a:r>
              <a:rPr lang="fi-FI" sz="1600" dirty="0" err="1">
                <a:solidFill>
                  <a:schemeClr val="bg1"/>
                </a:solidFill>
              </a:rPr>
              <a:t>This</a:t>
            </a:r>
            <a:r>
              <a:rPr lang="fi-FI" sz="1600" dirty="0">
                <a:solidFill>
                  <a:schemeClr val="bg1"/>
                </a:solidFill>
              </a:rPr>
              <a:t> </a:t>
            </a:r>
            <a:r>
              <a:rPr lang="fi-FI" sz="1600" dirty="0" err="1">
                <a:solidFill>
                  <a:schemeClr val="bg1"/>
                </a:solidFill>
              </a:rPr>
              <a:t>changes</a:t>
            </a:r>
            <a:r>
              <a:rPr lang="fi-FI" sz="1600" dirty="0">
                <a:solidFill>
                  <a:schemeClr val="bg1"/>
                </a:solidFill>
              </a:rPr>
              <a:t> </a:t>
            </a:r>
            <a:r>
              <a:rPr lang="fi-FI" sz="1600" dirty="0" err="1">
                <a:solidFill>
                  <a:schemeClr val="bg1"/>
                </a:solidFill>
              </a:rPr>
              <a:t>the</a:t>
            </a:r>
            <a:r>
              <a:rPr lang="fi-FI" sz="1600" dirty="0">
                <a:solidFill>
                  <a:schemeClr val="bg1"/>
                </a:solidFill>
              </a:rPr>
              <a:t> </a:t>
            </a:r>
            <a:r>
              <a:rPr lang="fi-FI" sz="1600" dirty="0" err="1">
                <a:solidFill>
                  <a:schemeClr val="bg1"/>
                </a:solidFill>
              </a:rPr>
              <a:t>climate</a:t>
            </a:r>
            <a:r>
              <a:rPr lang="fi-FI" sz="1600" dirty="0">
                <a:solidFill>
                  <a:schemeClr val="bg1"/>
                </a:solidFill>
              </a:rPr>
              <a:t> of </a:t>
            </a:r>
            <a:r>
              <a:rPr lang="fi-FI" sz="1600" dirty="0" err="1">
                <a:solidFill>
                  <a:schemeClr val="bg1"/>
                </a:solidFill>
              </a:rPr>
              <a:t>the</a:t>
            </a:r>
            <a:r>
              <a:rPr lang="fi-FI" sz="1600" dirty="0">
                <a:solidFill>
                  <a:schemeClr val="bg1"/>
                </a:solidFill>
              </a:rPr>
              <a:t> </a:t>
            </a:r>
            <a:r>
              <a:rPr lang="fi-FI" sz="1600" dirty="0" err="1">
                <a:solidFill>
                  <a:schemeClr val="bg1"/>
                </a:solidFill>
              </a:rPr>
              <a:t>planet</a:t>
            </a:r>
            <a:r>
              <a:rPr lang="fi-FI" sz="1600" dirty="0">
                <a:solidFill>
                  <a:schemeClr val="bg1"/>
                </a:solidFill>
              </a:rPr>
              <a:t> to an 		</a:t>
            </a:r>
            <a:r>
              <a:rPr lang="fi-FI" sz="1600" dirty="0" err="1">
                <a:solidFill>
                  <a:schemeClr val="bg1"/>
                </a:solidFill>
              </a:rPr>
              <a:t>unfavourable</a:t>
            </a:r>
            <a:r>
              <a:rPr lang="fi-FI" sz="1600" dirty="0">
                <a:solidFill>
                  <a:schemeClr val="bg1"/>
                </a:solidFill>
              </a:rPr>
              <a:t> </a:t>
            </a:r>
            <a:r>
              <a:rPr lang="fi-FI" sz="1600" dirty="0" err="1">
                <a:solidFill>
                  <a:schemeClr val="bg1"/>
                </a:solidFill>
              </a:rPr>
              <a:t>direction</a:t>
            </a:r>
            <a:r>
              <a:rPr lang="fi-FI" sz="1600" dirty="0">
                <a:solidFill>
                  <a:schemeClr val="bg1"/>
                </a:solidFill>
              </a:rPr>
              <a:t>.</a:t>
            </a:r>
          </a:p>
        </p:txBody>
      </p:sp>
      <p:cxnSp>
        <p:nvCxnSpPr>
          <p:cNvPr id="12" name="Rak 11">
            <a:extLst>
              <a:ext uri="{FF2B5EF4-FFF2-40B4-BE49-F238E27FC236}">
                <a16:creationId xmlns:a16="http://schemas.microsoft.com/office/drawing/2014/main" id="{0AFB61CB-DB76-EE47-8A66-5649BFAB5F22}"/>
              </a:ext>
            </a:extLst>
          </p:cNvPr>
          <p:cNvCxnSpPr>
            <a:cxnSpLocks/>
          </p:cNvCxnSpPr>
          <p:nvPr/>
        </p:nvCxnSpPr>
        <p:spPr>
          <a:xfrm>
            <a:off x="6193777" y="2748995"/>
            <a:ext cx="0" cy="25545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Kuva 13">
            <a:extLst>
              <a:ext uri="{FF2B5EF4-FFF2-40B4-BE49-F238E27FC236}">
                <a16:creationId xmlns:a16="http://schemas.microsoft.com/office/drawing/2014/main" id="{06C6107A-3143-4664-9D95-FCFC442BCC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1863" y="6151418"/>
            <a:ext cx="2450137" cy="706582"/>
          </a:xfrm>
          <a:prstGeom prst="rect">
            <a:avLst/>
          </a:prstGeom>
        </p:spPr>
      </p:pic>
    </p:spTree>
    <p:extLst>
      <p:ext uri="{BB962C8B-B14F-4D97-AF65-F5344CB8AC3E}">
        <p14:creationId xmlns:p14="http://schemas.microsoft.com/office/powerpoint/2010/main" val="399676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En bild som visar utomhus, rök, tåg, ånga&#10;&#10;Automatiskt genererad beskrivning">
            <a:extLst>
              <a:ext uri="{FF2B5EF4-FFF2-40B4-BE49-F238E27FC236}">
                <a16:creationId xmlns:a16="http://schemas.microsoft.com/office/drawing/2014/main" id="{0BE9F96E-6B0A-C641-8D4B-3A9A154FACB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6" name="textruta 5">
            <a:extLst>
              <a:ext uri="{FF2B5EF4-FFF2-40B4-BE49-F238E27FC236}">
                <a16:creationId xmlns:a16="http://schemas.microsoft.com/office/drawing/2014/main" id="{F745B68D-33FF-0D4B-89EA-FA8A66E567A6}"/>
              </a:ext>
            </a:extLst>
          </p:cNvPr>
          <p:cNvSpPr txBox="1"/>
          <p:nvPr/>
        </p:nvSpPr>
        <p:spPr>
          <a:xfrm>
            <a:off x="267628" y="446348"/>
            <a:ext cx="5828372" cy="2308324"/>
          </a:xfrm>
          <a:prstGeom prst="rect">
            <a:avLst/>
          </a:prstGeom>
          <a:noFill/>
        </p:spPr>
        <p:txBody>
          <a:bodyPr wrap="square" rtlCol="0">
            <a:spAutoFit/>
          </a:bodyPr>
          <a:lstStyle/>
          <a:p>
            <a:r>
              <a:rPr lang="sv-FI" sz="3600" dirty="0">
                <a:solidFill>
                  <a:schemeClr val="accent2"/>
                </a:solidFill>
                <a:latin typeface="+mj-lt"/>
              </a:rPr>
              <a:t>THE AMOUNT OF GREENHOUSE EMISSIONS IS SIGNIFICANT</a:t>
            </a:r>
          </a:p>
        </p:txBody>
      </p:sp>
      <p:sp>
        <p:nvSpPr>
          <p:cNvPr id="7" name="textruta 6">
            <a:extLst>
              <a:ext uri="{FF2B5EF4-FFF2-40B4-BE49-F238E27FC236}">
                <a16:creationId xmlns:a16="http://schemas.microsoft.com/office/drawing/2014/main" id="{680D9D6E-E955-E74C-9B1E-E6A1A5BDF769}"/>
              </a:ext>
            </a:extLst>
          </p:cNvPr>
          <p:cNvSpPr txBox="1"/>
          <p:nvPr/>
        </p:nvSpPr>
        <p:spPr>
          <a:xfrm>
            <a:off x="267628" y="2881672"/>
            <a:ext cx="5688737" cy="3785652"/>
          </a:xfrm>
          <a:prstGeom prst="rect">
            <a:avLst/>
          </a:prstGeom>
          <a:noFill/>
        </p:spPr>
        <p:txBody>
          <a:bodyPr wrap="none" rtlCol="0">
            <a:spAutoFit/>
          </a:bodyPr>
          <a:lstStyle/>
          <a:p>
            <a:pPr>
              <a:tabLst>
                <a:tab pos="345600" algn="l"/>
                <a:tab pos="666000" algn="l"/>
              </a:tabLst>
            </a:pPr>
            <a:r>
              <a:rPr lang="sv-FI" sz="1600" dirty="0"/>
              <a:t>•	In order to control the average temperature of the </a:t>
            </a:r>
          </a:p>
          <a:p>
            <a:pPr>
              <a:tabLst>
                <a:tab pos="345600" algn="l"/>
                <a:tab pos="666000" algn="l"/>
              </a:tabLst>
            </a:pPr>
            <a:r>
              <a:rPr lang="sv-FI" sz="1600" dirty="0"/>
              <a:t>	planet, the amount of greenhouse gas emissions must </a:t>
            </a:r>
          </a:p>
          <a:p>
            <a:pPr>
              <a:tabLst>
                <a:tab pos="345600" algn="l"/>
                <a:tab pos="666000" algn="l"/>
              </a:tabLst>
            </a:pPr>
            <a:r>
              <a:rPr lang="sv-FI" sz="1600" dirty="0"/>
              <a:t>	</a:t>
            </a:r>
            <a:r>
              <a:rPr lang="sv-FI" sz="1600" dirty="0" err="1"/>
              <a:t>reach</a:t>
            </a:r>
            <a:r>
              <a:rPr lang="sv-FI" sz="1600" dirty="0"/>
              <a:t> zero by the midpoint of the century.</a:t>
            </a:r>
          </a:p>
          <a:p>
            <a:pPr>
              <a:tabLst>
                <a:tab pos="345600" algn="l"/>
                <a:tab pos="666000" algn="l"/>
              </a:tabLst>
            </a:pPr>
            <a:endParaRPr lang="sv-FI" sz="1600" dirty="0"/>
          </a:p>
          <a:p>
            <a:pPr>
              <a:tabLst>
                <a:tab pos="345600" algn="l"/>
                <a:tab pos="666000" algn="l"/>
              </a:tabLst>
            </a:pPr>
            <a:r>
              <a:rPr lang="sv-FI" sz="1600" dirty="0"/>
              <a:t>•	The largest source of greenhouse gas emissions is the </a:t>
            </a:r>
          </a:p>
          <a:p>
            <a:pPr>
              <a:tabLst>
                <a:tab pos="345600" algn="l"/>
                <a:tab pos="666000" algn="l"/>
              </a:tabLst>
            </a:pPr>
            <a:r>
              <a:rPr lang="sv-FI" sz="1600" dirty="0"/>
              <a:t>	energy sector (72% of the emissions). </a:t>
            </a:r>
          </a:p>
          <a:p>
            <a:pPr>
              <a:tabLst>
                <a:tab pos="345600" algn="l"/>
                <a:tab pos="666000" algn="l"/>
              </a:tabLst>
            </a:pPr>
            <a:endParaRPr lang="sv-FI" sz="1600" dirty="0"/>
          </a:p>
          <a:p>
            <a:pPr>
              <a:tabLst>
                <a:tab pos="345600" algn="l"/>
                <a:tab pos="666000" algn="l"/>
              </a:tabLst>
            </a:pPr>
            <a:r>
              <a:rPr lang="sv-FI" sz="1600" dirty="0"/>
              <a:t>•	China produces the largest amount of carbon dioxide </a:t>
            </a:r>
          </a:p>
          <a:p>
            <a:pPr>
              <a:tabLst>
                <a:tab pos="345600" algn="l"/>
                <a:tab pos="666000" algn="l"/>
              </a:tabLst>
            </a:pPr>
            <a:r>
              <a:rPr lang="sv-FI" sz="1600" dirty="0"/>
              <a:t>	emissions.</a:t>
            </a:r>
          </a:p>
          <a:p>
            <a:pPr>
              <a:tabLst>
                <a:tab pos="345600" algn="l"/>
                <a:tab pos="666000" algn="l"/>
              </a:tabLst>
            </a:pPr>
            <a:r>
              <a:rPr lang="sv-FI" sz="1600" dirty="0"/>
              <a:t>	-	The next largest amounts of emissions come from </a:t>
            </a:r>
          </a:p>
          <a:p>
            <a:pPr>
              <a:tabLst>
                <a:tab pos="345600" algn="l"/>
                <a:tab pos="666000" algn="l"/>
              </a:tabLst>
            </a:pPr>
            <a:r>
              <a:rPr lang="sv-FI" sz="1600" dirty="0"/>
              <a:t>		the United States, India, Russia and Japan. </a:t>
            </a:r>
          </a:p>
          <a:p>
            <a:pPr>
              <a:tabLst>
                <a:tab pos="345600" algn="l"/>
                <a:tab pos="666000" algn="l"/>
              </a:tabLst>
            </a:pPr>
            <a:r>
              <a:rPr lang="sv-FI" sz="1600" dirty="0"/>
              <a:t>	-	If the emissions from the EU </a:t>
            </a:r>
            <a:r>
              <a:rPr lang="sv-FI" sz="1600" dirty="0" err="1"/>
              <a:t>are</a:t>
            </a:r>
            <a:r>
              <a:rPr lang="sv-FI" sz="1600" dirty="0"/>
              <a:t> </a:t>
            </a:r>
            <a:r>
              <a:rPr lang="sv-FI" sz="1600" dirty="0" err="1"/>
              <a:t>counted</a:t>
            </a:r>
            <a:r>
              <a:rPr lang="sv-FI" sz="1600" dirty="0"/>
              <a:t> as a </a:t>
            </a:r>
          </a:p>
          <a:p>
            <a:pPr>
              <a:tabLst>
                <a:tab pos="345600" algn="l"/>
                <a:tab pos="666000" algn="l"/>
              </a:tabLst>
            </a:pPr>
            <a:r>
              <a:rPr lang="sv-FI" sz="1600" dirty="0"/>
              <a:t>		whole, they are the third largest globally.</a:t>
            </a:r>
          </a:p>
          <a:p>
            <a:pPr>
              <a:tabLst>
                <a:tab pos="345600" algn="l"/>
                <a:tab pos="666000" algn="l"/>
              </a:tabLst>
            </a:pPr>
            <a:endParaRPr lang="sv-FI" sz="1600" dirty="0"/>
          </a:p>
          <a:p>
            <a:pPr>
              <a:tabLst>
                <a:tab pos="345600" algn="l"/>
                <a:tab pos="666000" algn="l"/>
              </a:tabLst>
            </a:pPr>
            <a:r>
              <a:rPr lang="sv-FI" sz="1600" dirty="0"/>
              <a:t>•	In 2015, </a:t>
            </a:r>
            <a:r>
              <a:rPr lang="sv-FI" sz="1600" dirty="0" err="1"/>
              <a:t>states</a:t>
            </a:r>
            <a:r>
              <a:rPr lang="sv-FI" sz="1600" dirty="0"/>
              <a:t> committed to the Paris Agreement.</a:t>
            </a:r>
          </a:p>
        </p:txBody>
      </p:sp>
    </p:spTree>
    <p:extLst>
      <p:ext uri="{BB962C8B-B14F-4D97-AF65-F5344CB8AC3E}">
        <p14:creationId xmlns:p14="http://schemas.microsoft.com/office/powerpoint/2010/main" val="3173643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Bildobjekt 18" descr="En bild som visar vatten, man, snö, vit&#10;&#10;Automatiskt genererad beskrivning">
            <a:extLst>
              <a:ext uri="{FF2B5EF4-FFF2-40B4-BE49-F238E27FC236}">
                <a16:creationId xmlns:a16="http://schemas.microsoft.com/office/drawing/2014/main" id="{EDE90028-1656-574F-8364-6C0F8E618C1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extruta 5">
            <a:extLst>
              <a:ext uri="{FF2B5EF4-FFF2-40B4-BE49-F238E27FC236}">
                <a16:creationId xmlns:a16="http://schemas.microsoft.com/office/drawing/2014/main" id="{F745B68D-33FF-0D4B-89EA-FA8A66E567A6}"/>
              </a:ext>
            </a:extLst>
          </p:cNvPr>
          <p:cNvSpPr txBox="1"/>
          <p:nvPr/>
        </p:nvSpPr>
        <p:spPr>
          <a:xfrm>
            <a:off x="493204" y="3327981"/>
            <a:ext cx="11520996" cy="707886"/>
          </a:xfrm>
          <a:prstGeom prst="rect">
            <a:avLst/>
          </a:prstGeom>
          <a:noFill/>
        </p:spPr>
        <p:txBody>
          <a:bodyPr wrap="square" rtlCol="0">
            <a:spAutoFit/>
          </a:bodyPr>
          <a:lstStyle/>
          <a:p>
            <a:r>
              <a:rPr lang="sv-FI" sz="4000" dirty="0">
                <a:solidFill>
                  <a:schemeClr val="accent2"/>
                </a:solidFill>
                <a:latin typeface="+mj-lt"/>
              </a:rPr>
              <a:t>CLIMATE CHANGE AFFECTS SOCIETIES</a:t>
            </a:r>
          </a:p>
        </p:txBody>
      </p:sp>
      <p:sp>
        <p:nvSpPr>
          <p:cNvPr id="7" name="textruta 6">
            <a:extLst>
              <a:ext uri="{FF2B5EF4-FFF2-40B4-BE49-F238E27FC236}">
                <a16:creationId xmlns:a16="http://schemas.microsoft.com/office/drawing/2014/main" id="{680D9D6E-E955-E74C-9B1E-E6A1A5BDF769}"/>
              </a:ext>
            </a:extLst>
          </p:cNvPr>
          <p:cNvSpPr txBox="1"/>
          <p:nvPr/>
        </p:nvSpPr>
        <p:spPr>
          <a:xfrm>
            <a:off x="493204" y="4464615"/>
            <a:ext cx="3718851" cy="1077218"/>
          </a:xfrm>
          <a:prstGeom prst="rect">
            <a:avLst/>
          </a:prstGeom>
          <a:noFill/>
        </p:spPr>
        <p:txBody>
          <a:bodyPr wrap="square" rtlCol="0">
            <a:spAutoFit/>
          </a:bodyPr>
          <a:lstStyle/>
          <a:p>
            <a:pPr>
              <a:tabLst>
                <a:tab pos="344488" algn="l"/>
              </a:tabLst>
            </a:pPr>
            <a:r>
              <a:rPr lang="sv-FI" sz="1600" dirty="0"/>
              <a:t>•	The </a:t>
            </a:r>
            <a:r>
              <a:rPr lang="sv-FI" sz="1600" dirty="0" err="1"/>
              <a:t>impact</a:t>
            </a:r>
            <a:r>
              <a:rPr lang="sv-FI" sz="1600" dirty="0"/>
              <a:t> of </a:t>
            </a:r>
            <a:r>
              <a:rPr lang="sv-FI" sz="1600" dirty="0" err="1"/>
              <a:t>climate</a:t>
            </a:r>
            <a:r>
              <a:rPr lang="sv-FI" sz="1600" dirty="0"/>
              <a:t> </a:t>
            </a:r>
            <a:r>
              <a:rPr lang="sv-FI" sz="1600" dirty="0" err="1"/>
              <a:t>change’s</a:t>
            </a:r>
            <a:r>
              <a:rPr lang="sv-FI" sz="1600" dirty="0"/>
              <a:t> 	</a:t>
            </a:r>
            <a:r>
              <a:rPr lang="sv-FI" sz="1600" dirty="0" err="1"/>
              <a:t>effects</a:t>
            </a:r>
            <a:r>
              <a:rPr lang="sv-FI" sz="1600" dirty="0"/>
              <a:t> is </a:t>
            </a:r>
            <a:r>
              <a:rPr lang="sv-FI" sz="1600" dirty="0" err="1"/>
              <a:t>largely</a:t>
            </a:r>
            <a:r>
              <a:rPr lang="sv-FI" sz="1600" dirty="0"/>
              <a:t> </a:t>
            </a:r>
            <a:r>
              <a:rPr lang="sv-FI" sz="1600" dirty="0" err="1"/>
              <a:t>dependent</a:t>
            </a:r>
            <a:r>
              <a:rPr lang="sv-FI" sz="1600" dirty="0"/>
              <a:t> on 	</a:t>
            </a:r>
            <a:r>
              <a:rPr lang="sv-FI" sz="1600" dirty="0" err="1"/>
              <a:t>how</a:t>
            </a:r>
            <a:r>
              <a:rPr lang="sv-FI" sz="1600" dirty="0"/>
              <a:t> much the </a:t>
            </a:r>
            <a:r>
              <a:rPr lang="sv-FI" sz="1600" dirty="0" err="1"/>
              <a:t>average</a:t>
            </a:r>
            <a:r>
              <a:rPr lang="sv-FI" sz="1600" dirty="0"/>
              <a:t> 	</a:t>
            </a:r>
            <a:r>
              <a:rPr lang="sv-FI" sz="1600" dirty="0" err="1"/>
              <a:t>temperature</a:t>
            </a:r>
            <a:r>
              <a:rPr lang="sv-FI" sz="1600" dirty="0"/>
              <a:t> of the planet </a:t>
            </a:r>
            <a:r>
              <a:rPr lang="sv-FI" sz="1600" dirty="0" err="1"/>
              <a:t>rises</a:t>
            </a:r>
            <a:r>
              <a:rPr lang="sv-FI" sz="1600" dirty="0"/>
              <a:t>.</a:t>
            </a:r>
          </a:p>
        </p:txBody>
      </p:sp>
      <p:sp>
        <p:nvSpPr>
          <p:cNvPr id="12" name="textruta 11">
            <a:extLst>
              <a:ext uri="{FF2B5EF4-FFF2-40B4-BE49-F238E27FC236}">
                <a16:creationId xmlns:a16="http://schemas.microsoft.com/office/drawing/2014/main" id="{B5C696D2-9470-8744-BF85-8E47D2B59F37}"/>
              </a:ext>
            </a:extLst>
          </p:cNvPr>
          <p:cNvSpPr txBox="1"/>
          <p:nvPr/>
        </p:nvSpPr>
        <p:spPr>
          <a:xfrm>
            <a:off x="4172860" y="4460920"/>
            <a:ext cx="3498982" cy="1077218"/>
          </a:xfrm>
          <a:prstGeom prst="rect">
            <a:avLst/>
          </a:prstGeom>
          <a:noFill/>
        </p:spPr>
        <p:txBody>
          <a:bodyPr wrap="square" rtlCol="0">
            <a:spAutoFit/>
          </a:bodyPr>
          <a:lstStyle/>
          <a:p>
            <a:pPr>
              <a:tabLst>
                <a:tab pos="344488" algn="l"/>
              </a:tabLst>
            </a:pPr>
            <a:r>
              <a:rPr lang="sv-FI" sz="1600" dirty="0"/>
              <a:t>•	The predicted impact is much 	more severe if the average 	temperature increases by 2 	degrees instead of 1.5.</a:t>
            </a:r>
          </a:p>
        </p:txBody>
      </p:sp>
      <p:sp>
        <p:nvSpPr>
          <p:cNvPr id="13" name="textruta 12">
            <a:extLst>
              <a:ext uri="{FF2B5EF4-FFF2-40B4-BE49-F238E27FC236}">
                <a16:creationId xmlns:a16="http://schemas.microsoft.com/office/drawing/2014/main" id="{8A14A93A-D4A2-DA4B-8E69-DC2D58B1ACD2}"/>
              </a:ext>
            </a:extLst>
          </p:cNvPr>
          <p:cNvSpPr txBox="1"/>
          <p:nvPr/>
        </p:nvSpPr>
        <p:spPr>
          <a:xfrm>
            <a:off x="7608688" y="4460920"/>
            <a:ext cx="4090108" cy="1077218"/>
          </a:xfrm>
          <a:prstGeom prst="rect">
            <a:avLst/>
          </a:prstGeom>
          <a:noFill/>
        </p:spPr>
        <p:txBody>
          <a:bodyPr wrap="square" rtlCol="0">
            <a:spAutoFit/>
          </a:bodyPr>
          <a:lstStyle/>
          <a:p>
            <a:pPr>
              <a:tabLst>
                <a:tab pos="344488" algn="l"/>
              </a:tabLst>
            </a:pPr>
            <a:r>
              <a:rPr lang="sv-FI" sz="1600" dirty="0"/>
              <a:t>•	</a:t>
            </a:r>
            <a:r>
              <a:rPr lang="sv-FI" sz="1600" dirty="0" err="1"/>
              <a:t>Climate</a:t>
            </a:r>
            <a:r>
              <a:rPr lang="sv-FI" sz="1600" dirty="0"/>
              <a:t> change affects issues 	such as health, sources of livelihood, 	</a:t>
            </a:r>
            <a:r>
              <a:rPr lang="sv-FI" sz="1600" dirty="0" err="1"/>
              <a:t>availability</a:t>
            </a:r>
            <a:r>
              <a:rPr lang="sv-FI" sz="1600" dirty="0"/>
              <a:t> of water, economic 	growth and human safety.</a:t>
            </a:r>
          </a:p>
        </p:txBody>
      </p:sp>
      <p:grpSp>
        <p:nvGrpSpPr>
          <p:cNvPr id="2" name="Grupp 1">
            <a:extLst>
              <a:ext uri="{FF2B5EF4-FFF2-40B4-BE49-F238E27FC236}">
                <a16:creationId xmlns:a16="http://schemas.microsoft.com/office/drawing/2014/main" id="{A776E753-F6D8-104E-8C83-F258DE2A5689}"/>
              </a:ext>
            </a:extLst>
          </p:cNvPr>
          <p:cNvGrpSpPr/>
          <p:nvPr/>
        </p:nvGrpSpPr>
        <p:grpSpPr>
          <a:xfrm>
            <a:off x="4084275" y="4524421"/>
            <a:ext cx="3430859" cy="1263633"/>
            <a:chOff x="4084275" y="4753020"/>
            <a:chExt cx="3430859" cy="1890999"/>
          </a:xfrm>
        </p:grpSpPr>
        <p:cxnSp>
          <p:nvCxnSpPr>
            <p:cNvPr id="8" name="Rak 7">
              <a:extLst>
                <a:ext uri="{FF2B5EF4-FFF2-40B4-BE49-F238E27FC236}">
                  <a16:creationId xmlns:a16="http://schemas.microsoft.com/office/drawing/2014/main" id="{27E19FD0-68A0-7C4E-9D52-57B44AB72FBD}"/>
                </a:ext>
              </a:extLst>
            </p:cNvPr>
            <p:cNvCxnSpPr>
              <a:cxnSpLocks/>
            </p:cNvCxnSpPr>
            <p:nvPr/>
          </p:nvCxnSpPr>
          <p:spPr>
            <a:xfrm>
              <a:off x="4084275" y="4753020"/>
              <a:ext cx="0" cy="18909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Rak 8">
              <a:extLst>
                <a:ext uri="{FF2B5EF4-FFF2-40B4-BE49-F238E27FC236}">
                  <a16:creationId xmlns:a16="http://schemas.microsoft.com/office/drawing/2014/main" id="{9C815DCF-C3C1-2946-92D8-B08612F25064}"/>
                </a:ext>
              </a:extLst>
            </p:cNvPr>
            <p:cNvCxnSpPr>
              <a:cxnSpLocks/>
            </p:cNvCxnSpPr>
            <p:nvPr/>
          </p:nvCxnSpPr>
          <p:spPr>
            <a:xfrm>
              <a:off x="7515134" y="4753020"/>
              <a:ext cx="0" cy="18909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73905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F4D22234-B3F9-2D44-812B-47C77AB0158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textruta 7">
            <a:extLst>
              <a:ext uri="{FF2B5EF4-FFF2-40B4-BE49-F238E27FC236}">
                <a16:creationId xmlns:a16="http://schemas.microsoft.com/office/drawing/2014/main" id="{FC436953-B3BF-1B4F-9B6A-5D19D9C90A3C}"/>
              </a:ext>
            </a:extLst>
          </p:cNvPr>
          <p:cNvSpPr txBox="1"/>
          <p:nvPr/>
        </p:nvSpPr>
        <p:spPr>
          <a:xfrm>
            <a:off x="929786" y="209340"/>
            <a:ext cx="9134249" cy="769441"/>
          </a:xfrm>
          <a:prstGeom prst="rect">
            <a:avLst/>
          </a:prstGeom>
          <a:noFill/>
        </p:spPr>
        <p:txBody>
          <a:bodyPr wrap="square" rtlCol="0">
            <a:spAutoFit/>
          </a:bodyPr>
          <a:lstStyle/>
          <a:p>
            <a:pPr algn="ctr"/>
            <a:r>
              <a:rPr lang="fi-FI" sz="4400" cap="all" dirty="0">
                <a:solidFill>
                  <a:schemeClr val="bg1"/>
                </a:solidFill>
                <a:latin typeface="+mj-lt"/>
              </a:rPr>
              <a:t>WHY DO PEOPLE FLEE?</a:t>
            </a:r>
            <a:endParaRPr lang="sv-FI" sz="4400" cap="all" dirty="0">
              <a:solidFill>
                <a:schemeClr val="bg1"/>
              </a:solidFill>
              <a:latin typeface="+mj-lt"/>
            </a:endParaRPr>
          </a:p>
        </p:txBody>
      </p:sp>
      <p:pic>
        <p:nvPicPr>
          <p:cNvPr id="5" name="Kuva 4">
            <a:extLst>
              <a:ext uri="{FF2B5EF4-FFF2-40B4-BE49-F238E27FC236}">
                <a16:creationId xmlns:a16="http://schemas.microsoft.com/office/drawing/2014/main" id="{63FF298F-2E4A-40D1-9DBC-2D547BFB0B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67816" y="5962782"/>
            <a:ext cx="3024184" cy="895218"/>
          </a:xfrm>
          <a:prstGeom prst="rect">
            <a:avLst/>
          </a:prstGeom>
        </p:spPr>
      </p:pic>
    </p:spTree>
    <p:extLst>
      <p:ext uri="{BB962C8B-B14F-4D97-AF65-F5344CB8AC3E}">
        <p14:creationId xmlns:p14="http://schemas.microsoft.com/office/powerpoint/2010/main" val="564074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3493DA3-228F-403F-93DB-6CE066C130DC}"/>
              </a:ext>
            </a:extLst>
          </p:cNvPr>
          <p:cNvSpPr>
            <a:spLocks noGrp="1"/>
          </p:cNvSpPr>
          <p:nvPr>
            <p:ph type="body" sz="quarter" idx="15"/>
          </p:nvPr>
        </p:nvSpPr>
        <p:spPr>
          <a:xfrm>
            <a:off x="2510042" y="2168943"/>
            <a:ext cx="3553131" cy="4161972"/>
          </a:xfrm>
        </p:spPr>
        <p:txBody>
          <a:bodyPr>
            <a:normAutofit/>
          </a:bodyPr>
          <a:lstStyle/>
          <a:p>
            <a:r>
              <a:rPr lang="en-US" dirty="0"/>
              <a:t>Place the flip chart paper in a horizontal position and draw 3 vertical lines across it so that there are 4 columns on the paper. </a:t>
            </a:r>
          </a:p>
          <a:p>
            <a:r>
              <a:rPr lang="en-US" dirty="0"/>
              <a:t>Write ‘Why do people leave their homes?’ in the first column.</a:t>
            </a:r>
          </a:p>
          <a:p>
            <a:r>
              <a:rPr lang="en-US" dirty="0"/>
              <a:t>Listen carefully what should be written in each column. </a:t>
            </a:r>
          </a:p>
          <a:p>
            <a:r>
              <a:rPr lang="en-US" dirty="0"/>
              <a:t>You have 3 minutes to complete each column. </a:t>
            </a:r>
          </a:p>
          <a:p>
            <a:endParaRPr lang="fi-FI" dirty="0"/>
          </a:p>
        </p:txBody>
      </p:sp>
      <p:sp>
        <p:nvSpPr>
          <p:cNvPr id="3" name="Otsikko 2">
            <a:extLst>
              <a:ext uri="{FF2B5EF4-FFF2-40B4-BE49-F238E27FC236}">
                <a16:creationId xmlns:a16="http://schemas.microsoft.com/office/drawing/2014/main" id="{6B1EAE9B-6498-43EA-91F4-A44DF39B33D5}"/>
              </a:ext>
            </a:extLst>
          </p:cNvPr>
          <p:cNvSpPr>
            <a:spLocks noGrp="1"/>
          </p:cNvSpPr>
          <p:nvPr>
            <p:ph type="title"/>
          </p:nvPr>
        </p:nvSpPr>
        <p:spPr>
          <a:xfrm>
            <a:off x="2510042" y="567608"/>
            <a:ext cx="6456192" cy="1294532"/>
          </a:xfrm>
        </p:spPr>
        <p:txBody>
          <a:bodyPr/>
          <a:lstStyle/>
          <a:p>
            <a:pPr algn="l"/>
            <a:r>
              <a:rPr lang="fi-FI" sz="4400" dirty="0">
                <a:solidFill>
                  <a:schemeClr val="tx1"/>
                </a:solidFill>
              </a:rPr>
              <a:t>ASSIGNMENT: WHY-WHY-WHY</a:t>
            </a:r>
          </a:p>
        </p:txBody>
      </p:sp>
      <p:sp>
        <p:nvSpPr>
          <p:cNvPr id="4" name="Suorakulmio 3">
            <a:extLst>
              <a:ext uri="{FF2B5EF4-FFF2-40B4-BE49-F238E27FC236}">
                <a16:creationId xmlns:a16="http://schemas.microsoft.com/office/drawing/2014/main" id="{238368B4-C157-4FAF-AAA4-FF510AA086C6}"/>
              </a:ext>
            </a:extLst>
          </p:cNvPr>
          <p:cNvSpPr/>
          <p:nvPr/>
        </p:nvSpPr>
        <p:spPr>
          <a:xfrm>
            <a:off x="6387134" y="2168944"/>
            <a:ext cx="4611541" cy="29563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lvl="0">
              <a:lnSpc>
                <a:spcPct val="107000"/>
              </a:lnSpc>
              <a:spcAft>
                <a:spcPts val="800"/>
              </a:spcAft>
            </a:pPr>
            <a:r>
              <a:rPr lang="en-US" sz="1000" dirty="0">
                <a:solidFill>
                  <a:srgbClr val="000000"/>
                </a:solidFill>
                <a:latin typeface="Muli" panose="00000500000000000000" pitchFamily="2" charset="0"/>
                <a:ea typeface="Calibri" panose="020F0502020204030204" pitchFamily="34" charset="0"/>
                <a:cs typeface="Times New Roman" panose="02020603050405020304" pitchFamily="18" charset="0"/>
              </a:rPr>
              <a:t>Why do people</a:t>
            </a:r>
          </a:p>
          <a:p>
            <a:pPr lvl="0">
              <a:lnSpc>
                <a:spcPct val="107000"/>
              </a:lnSpc>
              <a:spcAft>
                <a:spcPts val="800"/>
              </a:spcAft>
            </a:pPr>
            <a:r>
              <a:rPr lang="en-US" sz="1000" dirty="0">
                <a:solidFill>
                  <a:srgbClr val="000000"/>
                </a:solidFill>
                <a:latin typeface="Muli" panose="00000500000000000000" pitchFamily="2" charset="0"/>
                <a:ea typeface="Calibri" panose="020F0502020204030204" pitchFamily="34" charset="0"/>
                <a:cs typeface="Times New Roman" panose="02020603050405020304" pitchFamily="18" charset="0"/>
              </a:rPr>
              <a:t>leave their </a:t>
            </a:r>
          </a:p>
          <a:p>
            <a:pPr lvl="0">
              <a:lnSpc>
                <a:spcPct val="107000"/>
              </a:lnSpc>
              <a:spcAft>
                <a:spcPts val="800"/>
              </a:spcAft>
            </a:pPr>
            <a:r>
              <a:rPr lang="en-US" sz="1000" dirty="0">
                <a:solidFill>
                  <a:srgbClr val="000000"/>
                </a:solidFill>
                <a:latin typeface="Muli" panose="00000500000000000000" pitchFamily="2" charset="0"/>
                <a:ea typeface="Calibri" panose="020F0502020204030204" pitchFamily="34" charset="0"/>
                <a:cs typeface="Times New Roman" panose="02020603050405020304" pitchFamily="18" charset="0"/>
              </a:rPr>
              <a:t>homes?</a:t>
            </a:r>
          </a:p>
        </p:txBody>
      </p:sp>
      <p:cxnSp>
        <p:nvCxnSpPr>
          <p:cNvPr id="5" name="Suora yhdysviiva 4">
            <a:extLst>
              <a:ext uri="{FF2B5EF4-FFF2-40B4-BE49-F238E27FC236}">
                <a16:creationId xmlns:a16="http://schemas.microsoft.com/office/drawing/2014/main" id="{BC9A7295-B9EF-4D02-A004-C6F2F8E18E67}"/>
              </a:ext>
            </a:extLst>
          </p:cNvPr>
          <p:cNvCxnSpPr>
            <a:cxnSpLocks/>
          </p:cNvCxnSpPr>
          <p:nvPr/>
        </p:nvCxnSpPr>
        <p:spPr>
          <a:xfrm>
            <a:off x="7534186" y="2168943"/>
            <a:ext cx="0" cy="2956339"/>
          </a:xfrm>
          <a:prstGeom prst="line">
            <a:avLst/>
          </a:prstGeom>
        </p:spPr>
        <p:style>
          <a:lnRef idx="1">
            <a:schemeClr val="dk1"/>
          </a:lnRef>
          <a:fillRef idx="0">
            <a:schemeClr val="dk1"/>
          </a:fillRef>
          <a:effectRef idx="0">
            <a:schemeClr val="dk1"/>
          </a:effectRef>
          <a:fontRef idx="minor">
            <a:schemeClr val="tx1"/>
          </a:fontRef>
        </p:style>
      </p:cxnSp>
      <p:cxnSp>
        <p:nvCxnSpPr>
          <p:cNvPr id="8" name="Suora yhdysviiva 7">
            <a:extLst>
              <a:ext uri="{FF2B5EF4-FFF2-40B4-BE49-F238E27FC236}">
                <a16:creationId xmlns:a16="http://schemas.microsoft.com/office/drawing/2014/main" id="{C022D63E-0FB2-4926-BEA4-DBC66C6059D5}"/>
              </a:ext>
            </a:extLst>
          </p:cNvPr>
          <p:cNvCxnSpPr>
            <a:cxnSpLocks/>
          </p:cNvCxnSpPr>
          <p:nvPr/>
        </p:nvCxnSpPr>
        <p:spPr>
          <a:xfrm>
            <a:off x="8690620" y="2168943"/>
            <a:ext cx="0" cy="2956339"/>
          </a:xfrm>
          <a:prstGeom prst="line">
            <a:avLst/>
          </a:prstGeom>
        </p:spPr>
        <p:style>
          <a:lnRef idx="1">
            <a:schemeClr val="dk1"/>
          </a:lnRef>
          <a:fillRef idx="0">
            <a:schemeClr val="dk1"/>
          </a:fillRef>
          <a:effectRef idx="0">
            <a:schemeClr val="dk1"/>
          </a:effectRef>
          <a:fontRef idx="minor">
            <a:schemeClr val="tx1"/>
          </a:fontRef>
        </p:style>
      </p:cxnSp>
      <p:cxnSp>
        <p:nvCxnSpPr>
          <p:cNvPr id="9" name="Suora yhdysviiva 8">
            <a:extLst>
              <a:ext uri="{FF2B5EF4-FFF2-40B4-BE49-F238E27FC236}">
                <a16:creationId xmlns:a16="http://schemas.microsoft.com/office/drawing/2014/main" id="{0F68CF1A-7D13-454D-8ED5-FAFA80C52B6A}"/>
              </a:ext>
            </a:extLst>
          </p:cNvPr>
          <p:cNvCxnSpPr>
            <a:cxnSpLocks/>
          </p:cNvCxnSpPr>
          <p:nvPr/>
        </p:nvCxnSpPr>
        <p:spPr>
          <a:xfrm>
            <a:off x="9833448" y="2168943"/>
            <a:ext cx="0" cy="2956339"/>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9734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orakulmio 8">
            <a:extLst>
              <a:ext uri="{FF2B5EF4-FFF2-40B4-BE49-F238E27FC236}">
                <a16:creationId xmlns:a16="http://schemas.microsoft.com/office/drawing/2014/main" id="{1D26DE22-CE35-4912-B8F7-00D959D874BD}"/>
              </a:ext>
            </a:extLst>
          </p:cNvPr>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4800" b="1" i="0" u="none" strike="noStrike" kern="1200" cap="none" spc="0" normalizeH="0" baseline="0" noProof="0" dirty="0">
              <a:ln>
                <a:noFill/>
              </a:ln>
              <a:solidFill>
                <a:prstClr val="white"/>
              </a:solidFill>
              <a:effectLst/>
              <a:uLnTx/>
              <a:uFillTx/>
              <a:latin typeface="Muli"/>
              <a:ea typeface="+mn-ea"/>
              <a:cs typeface="+mn-cs"/>
            </a:endParaRPr>
          </a:p>
        </p:txBody>
      </p:sp>
      <p:sp>
        <p:nvSpPr>
          <p:cNvPr id="4" name="Otsikko 3">
            <a:extLst>
              <a:ext uri="{FF2B5EF4-FFF2-40B4-BE49-F238E27FC236}">
                <a16:creationId xmlns:a16="http://schemas.microsoft.com/office/drawing/2014/main" id="{7C6BE89B-9B7F-4213-B5F0-2F6A595AA75A}"/>
              </a:ext>
            </a:extLst>
          </p:cNvPr>
          <p:cNvSpPr>
            <a:spLocks noGrp="1"/>
          </p:cNvSpPr>
          <p:nvPr>
            <p:ph type="title"/>
          </p:nvPr>
        </p:nvSpPr>
        <p:spPr>
          <a:xfrm>
            <a:off x="710837" y="1124479"/>
            <a:ext cx="4674326" cy="3693750"/>
          </a:xfrm>
        </p:spPr>
        <p:txBody>
          <a:bodyPr/>
          <a:lstStyle/>
          <a:p>
            <a:r>
              <a:rPr lang="fi-FI" dirty="0">
                <a:solidFill>
                  <a:schemeClr val="bg1"/>
                </a:solidFill>
              </a:rPr>
              <a:t>HOW MANY DISPLACED PEOPLE WERE THERE IN 2023?</a:t>
            </a:r>
          </a:p>
        </p:txBody>
      </p:sp>
      <p:sp>
        <p:nvSpPr>
          <p:cNvPr id="12" name="Tekstin paikkamerkki 2">
            <a:extLst>
              <a:ext uri="{FF2B5EF4-FFF2-40B4-BE49-F238E27FC236}">
                <a16:creationId xmlns:a16="http://schemas.microsoft.com/office/drawing/2014/main" id="{AC386BCF-092C-4723-B323-14D06E77FC75}"/>
              </a:ext>
            </a:extLst>
          </p:cNvPr>
          <p:cNvSpPr>
            <a:spLocks noGrp="1"/>
          </p:cNvSpPr>
          <p:nvPr>
            <p:ph type="body" sz="quarter" idx="15"/>
          </p:nvPr>
        </p:nvSpPr>
        <p:spPr>
          <a:xfrm>
            <a:off x="7498883" y="1010910"/>
            <a:ext cx="4388317" cy="4273817"/>
          </a:xfrm>
        </p:spPr>
        <p:txBody>
          <a:bodyPr>
            <a:normAutofit fontScale="92500" lnSpcReduction="10000"/>
          </a:bodyPr>
          <a:lstStyle/>
          <a:p>
            <a:pPr marL="0" indent="0">
              <a:lnSpc>
                <a:spcPct val="300000"/>
              </a:lnSpc>
              <a:buNone/>
            </a:pPr>
            <a:r>
              <a:rPr lang="fi-FI" sz="2400" dirty="0"/>
              <a:t>A) 79.5 </a:t>
            </a:r>
            <a:r>
              <a:rPr lang="fi-FI" sz="2400" dirty="0" err="1"/>
              <a:t>million</a:t>
            </a:r>
            <a:r>
              <a:rPr lang="fi-FI" sz="2400" dirty="0"/>
              <a:t> </a:t>
            </a:r>
          </a:p>
          <a:p>
            <a:pPr marL="0" indent="0">
              <a:lnSpc>
                <a:spcPct val="300000"/>
              </a:lnSpc>
              <a:buNone/>
            </a:pPr>
            <a:r>
              <a:rPr lang="fi-FI" sz="2400" dirty="0"/>
              <a:t>B) 25.3 </a:t>
            </a:r>
            <a:r>
              <a:rPr lang="fi-FI" sz="2400" dirty="0" err="1"/>
              <a:t>million</a:t>
            </a:r>
            <a:r>
              <a:rPr lang="fi-FI" sz="2400" dirty="0"/>
              <a:t> </a:t>
            </a:r>
          </a:p>
          <a:p>
            <a:pPr marL="0" indent="0">
              <a:lnSpc>
                <a:spcPct val="300000"/>
              </a:lnSpc>
              <a:buNone/>
            </a:pPr>
            <a:r>
              <a:rPr lang="fi-FI" sz="2400" dirty="0"/>
              <a:t>C) 53.3 </a:t>
            </a:r>
            <a:r>
              <a:rPr lang="fi-FI" sz="2400" dirty="0" err="1"/>
              <a:t>million</a:t>
            </a:r>
            <a:r>
              <a:rPr lang="fi-FI" sz="2400" dirty="0"/>
              <a:t> </a:t>
            </a:r>
          </a:p>
          <a:p>
            <a:pPr marL="0" indent="0">
              <a:lnSpc>
                <a:spcPct val="300000"/>
              </a:lnSpc>
              <a:buNone/>
            </a:pPr>
            <a:r>
              <a:rPr lang="fi-FI" sz="2400" dirty="0"/>
              <a:t>D) 117.3 </a:t>
            </a:r>
            <a:r>
              <a:rPr lang="fi-FI" sz="2400" dirty="0" err="1"/>
              <a:t>million</a:t>
            </a:r>
            <a:r>
              <a:rPr lang="fi-FI" sz="2400" dirty="0"/>
              <a:t> </a:t>
            </a:r>
          </a:p>
        </p:txBody>
      </p:sp>
    </p:spTree>
    <p:extLst>
      <p:ext uri="{BB962C8B-B14F-4D97-AF65-F5344CB8AC3E}">
        <p14:creationId xmlns:p14="http://schemas.microsoft.com/office/powerpoint/2010/main" val="3938144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54E30C7F-DFE9-49EA-9746-1996D26FEE61}"/>
              </a:ext>
            </a:extLst>
          </p:cNvPr>
          <p:cNvSpPr>
            <a:spLocks noGrp="1"/>
          </p:cNvSpPr>
          <p:nvPr>
            <p:ph type="title"/>
          </p:nvPr>
        </p:nvSpPr>
        <p:spPr>
          <a:xfrm>
            <a:off x="472440" y="440642"/>
            <a:ext cx="4674326" cy="2351949"/>
          </a:xfrm>
        </p:spPr>
        <p:txBody>
          <a:bodyPr/>
          <a:lstStyle/>
          <a:p>
            <a:r>
              <a:rPr lang="fi-FI" dirty="0"/>
              <a:t>THE DISPLACED PEOPLE OF THE WORLD</a:t>
            </a:r>
          </a:p>
        </p:txBody>
      </p:sp>
      <p:sp>
        <p:nvSpPr>
          <p:cNvPr id="10" name="Suorakulmio 9">
            <a:extLst>
              <a:ext uri="{FF2B5EF4-FFF2-40B4-BE49-F238E27FC236}">
                <a16:creationId xmlns:a16="http://schemas.microsoft.com/office/drawing/2014/main" id="{82904E8D-D635-4165-8F8C-4413BFA5E421}"/>
              </a:ext>
            </a:extLst>
          </p:cNvPr>
          <p:cNvSpPr/>
          <p:nvPr/>
        </p:nvSpPr>
        <p:spPr>
          <a:xfrm>
            <a:off x="403498" y="3027379"/>
            <a:ext cx="5554726" cy="954107"/>
          </a:xfrm>
          <a:prstGeom prst="rect">
            <a:avLst/>
          </a:prstGeom>
        </p:spPr>
        <p:txBody>
          <a:bodyPr wrap="none">
            <a:spAutoFit/>
          </a:bodyPr>
          <a:lstStyle/>
          <a:p>
            <a:pPr lvl="0"/>
            <a:r>
              <a:rPr lang="en-US" sz="2800" b="1" dirty="0">
                <a:solidFill>
                  <a:prstClr val="black"/>
                </a:solidFill>
              </a:rPr>
              <a:t>117.3 million forcibly displaced </a:t>
            </a:r>
          </a:p>
          <a:p>
            <a:pPr lvl="0"/>
            <a:r>
              <a:rPr lang="en-US" sz="2800" b="1" dirty="0">
                <a:solidFill>
                  <a:prstClr val="black"/>
                </a:solidFill>
              </a:rPr>
              <a:t>people</a:t>
            </a:r>
            <a:endParaRPr kumimoji="0" lang="fi-FI" sz="2800" b="1" i="0" u="none" strike="noStrike" kern="1200" cap="none" spc="0" normalizeH="0" baseline="0" noProof="0" dirty="0">
              <a:ln>
                <a:noFill/>
              </a:ln>
              <a:solidFill>
                <a:prstClr val="black"/>
              </a:solidFill>
              <a:effectLst/>
              <a:uLnTx/>
              <a:uFillTx/>
              <a:latin typeface="Muli"/>
              <a:ea typeface="+mn-ea"/>
              <a:cs typeface="+mn-cs"/>
            </a:endParaRPr>
          </a:p>
        </p:txBody>
      </p:sp>
      <p:sp>
        <p:nvSpPr>
          <p:cNvPr id="11" name="Tekstin paikkamerkki 2">
            <a:extLst>
              <a:ext uri="{FF2B5EF4-FFF2-40B4-BE49-F238E27FC236}">
                <a16:creationId xmlns:a16="http://schemas.microsoft.com/office/drawing/2014/main" id="{222A15EB-67CF-4041-9878-802F6363DF9E}"/>
              </a:ext>
            </a:extLst>
          </p:cNvPr>
          <p:cNvSpPr txBox="1">
            <a:spLocks/>
          </p:cNvSpPr>
          <p:nvPr/>
        </p:nvSpPr>
        <p:spPr>
          <a:xfrm>
            <a:off x="403497" y="4352698"/>
            <a:ext cx="2018045" cy="172551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600"/>
              </a:spcBef>
              <a:spcAft>
                <a:spcPts val="600"/>
              </a:spcAft>
              <a:buClrTx/>
              <a:buSzTx/>
              <a:buFont typeface="Arial" panose="020B0604020202020204" pitchFamily="34" charset="0"/>
              <a:buNone/>
              <a:tabLst/>
              <a:defRPr/>
            </a:pPr>
            <a:r>
              <a:rPr lang="sv-SE" dirty="0"/>
              <a:t>31.6</a:t>
            </a:r>
            <a:r>
              <a:rPr kumimoji="0" lang="sv-SE" sz="2400" b="1" i="0" u="none" strike="noStrike" kern="1200" cap="none" spc="0" normalizeH="0" baseline="0" noProof="0" dirty="0">
                <a:ln>
                  <a:noFill/>
                </a:ln>
                <a:solidFill>
                  <a:prstClr val="black"/>
                </a:solidFill>
                <a:effectLst/>
                <a:uLnTx/>
                <a:uFillTx/>
                <a:latin typeface="Muli"/>
                <a:ea typeface="+mn-ea"/>
                <a:cs typeface="+mn-cs"/>
              </a:rPr>
              <a:t> million </a:t>
            </a:r>
          </a:p>
          <a:p>
            <a:pPr lvl="0">
              <a:spcBef>
                <a:spcPts val="600"/>
              </a:spcBef>
              <a:spcAft>
                <a:spcPts val="600"/>
              </a:spcAft>
            </a:pPr>
            <a:r>
              <a:rPr lang="sv-SE" dirty="0"/>
              <a:t>67</a:t>
            </a:r>
            <a:r>
              <a:rPr lang="sv-SE" dirty="0">
                <a:solidFill>
                  <a:prstClr val="black"/>
                </a:solidFill>
              </a:rPr>
              <a:t> million</a:t>
            </a:r>
          </a:p>
          <a:p>
            <a:pPr lvl="0">
              <a:spcBef>
                <a:spcPts val="600"/>
              </a:spcBef>
              <a:spcAft>
                <a:spcPts val="600"/>
              </a:spcAft>
            </a:pPr>
            <a:br>
              <a:rPr kumimoji="0" lang="sv-SE" sz="2400" b="1" i="0" u="none" strike="noStrike" kern="1200" cap="none" spc="0" normalizeH="0" baseline="0" noProof="0" dirty="0">
                <a:ln>
                  <a:noFill/>
                </a:ln>
                <a:solidFill>
                  <a:prstClr val="black"/>
                </a:solidFill>
                <a:effectLst/>
                <a:uLnTx/>
                <a:uFillTx/>
                <a:latin typeface="Muli"/>
                <a:ea typeface="+mn-ea"/>
                <a:cs typeface="+mn-cs"/>
              </a:rPr>
            </a:br>
            <a:r>
              <a:rPr lang="sv-SE" dirty="0"/>
              <a:t>6,9</a:t>
            </a:r>
            <a:r>
              <a:rPr lang="sv-SE" dirty="0">
                <a:solidFill>
                  <a:prstClr val="black"/>
                </a:solidFill>
              </a:rPr>
              <a:t> million </a:t>
            </a:r>
            <a:r>
              <a:rPr kumimoji="0" lang="sv-SE" sz="2400" b="1" i="0" u="none" strike="noStrike" kern="1200" cap="none" spc="0" normalizeH="0" baseline="0" noProof="0" dirty="0">
                <a:ln>
                  <a:noFill/>
                </a:ln>
                <a:solidFill>
                  <a:prstClr val="black"/>
                </a:solidFill>
                <a:effectLst/>
                <a:uLnTx/>
                <a:uFillTx/>
                <a:latin typeface="Muli"/>
                <a:ea typeface="+mn-ea"/>
                <a:cs typeface="+mn-cs"/>
              </a:rPr>
              <a:t>	</a:t>
            </a:r>
          </a:p>
          <a:p>
            <a:pPr marL="0" marR="0" lvl="0" indent="0" algn="l" defTabSz="914400" rtl="0" eaLnBrk="1" fontAlgn="auto" latinLnBrk="0" hangingPunct="1">
              <a:lnSpc>
                <a:spcPct val="90000"/>
              </a:lnSpc>
              <a:spcBef>
                <a:spcPts val="600"/>
              </a:spcBef>
              <a:spcAft>
                <a:spcPts val="600"/>
              </a:spcAft>
              <a:buClrTx/>
              <a:buSzTx/>
              <a:buFont typeface="Arial" panose="020B0604020202020204" pitchFamily="34" charset="0"/>
              <a:buNone/>
              <a:tabLst/>
              <a:defRPr/>
            </a:pPr>
            <a:endParaRPr kumimoji="0" lang="fi-FI" sz="2400" b="1" i="0" u="none" strike="noStrike" kern="1200" cap="none" spc="0" normalizeH="0" baseline="0" noProof="0" dirty="0">
              <a:ln>
                <a:noFill/>
              </a:ln>
              <a:solidFill>
                <a:prstClr val="black"/>
              </a:solidFill>
              <a:effectLst/>
              <a:uLnTx/>
              <a:uFillTx/>
              <a:latin typeface="Muli"/>
              <a:ea typeface="+mn-ea"/>
              <a:cs typeface="+mn-cs"/>
            </a:endParaRPr>
          </a:p>
        </p:txBody>
      </p:sp>
      <p:sp>
        <p:nvSpPr>
          <p:cNvPr id="12" name="Tekstin paikkamerkki 2">
            <a:extLst>
              <a:ext uri="{FF2B5EF4-FFF2-40B4-BE49-F238E27FC236}">
                <a16:creationId xmlns:a16="http://schemas.microsoft.com/office/drawing/2014/main" id="{D66BC87B-8B72-4A1C-A760-06E3200229EC}"/>
              </a:ext>
            </a:extLst>
          </p:cNvPr>
          <p:cNvSpPr txBox="1">
            <a:spLocks/>
          </p:cNvSpPr>
          <p:nvPr/>
        </p:nvSpPr>
        <p:spPr>
          <a:xfrm>
            <a:off x="2421543" y="4352698"/>
            <a:ext cx="3169788" cy="185565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600"/>
              </a:spcBef>
              <a:spcAft>
                <a:spcPts val="600"/>
              </a:spcAft>
              <a:buClrTx/>
              <a:buSzTx/>
              <a:buFont typeface="Arial" panose="020B0604020202020204" pitchFamily="34" charset="0"/>
              <a:buNone/>
              <a:tabLst/>
              <a:defRPr/>
            </a:pPr>
            <a:r>
              <a:rPr kumimoji="0" lang="fi-FI" sz="2400" b="1" i="0" u="none" strike="noStrike" kern="1200" cap="none" spc="0" normalizeH="0" baseline="0" noProof="0" dirty="0" err="1">
                <a:ln>
                  <a:noFill/>
                </a:ln>
                <a:solidFill>
                  <a:prstClr val="black"/>
                </a:solidFill>
                <a:effectLst/>
                <a:uLnTx/>
                <a:uFillTx/>
                <a:latin typeface="Muli"/>
                <a:ea typeface="+mn-ea"/>
                <a:cs typeface="+mn-cs"/>
              </a:rPr>
              <a:t>refugees</a:t>
            </a:r>
            <a:r>
              <a:rPr kumimoji="0" lang="fi-FI" sz="2400" b="1" i="0" u="none" strike="noStrike" kern="1200" cap="none" spc="0" normalizeH="0" baseline="0" noProof="0" dirty="0">
                <a:ln>
                  <a:noFill/>
                </a:ln>
                <a:solidFill>
                  <a:prstClr val="black"/>
                </a:solidFill>
                <a:effectLst/>
                <a:uLnTx/>
                <a:uFillTx/>
                <a:latin typeface="Muli"/>
                <a:ea typeface="+mn-ea"/>
                <a:cs typeface="+mn-cs"/>
              </a:rPr>
              <a:t> </a:t>
            </a:r>
          </a:p>
          <a:p>
            <a:pPr lvl="0">
              <a:spcBef>
                <a:spcPts val="600"/>
              </a:spcBef>
              <a:spcAft>
                <a:spcPts val="600"/>
              </a:spcAft>
            </a:pPr>
            <a:r>
              <a:rPr lang="en-GB" dirty="0"/>
              <a:t>internally displaced people </a:t>
            </a:r>
          </a:p>
          <a:p>
            <a:pPr lvl="0">
              <a:spcBef>
                <a:spcPts val="600"/>
              </a:spcBef>
              <a:spcAft>
                <a:spcPts val="600"/>
              </a:spcAft>
            </a:pPr>
            <a:r>
              <a:rPr lang="en-GB" dirty="0"/>
              <a:t>asylum seekers</a:t>
            </a:r>
            <a:endParaRPr kumimoji="0" lang="fi-FI" sz="2400" b="1" i="0" u="none" strike="noStrike" kern="1200" cap="none" spc="0" normalizeH="0" baseline="0" noProof="0" dirty="0">
              <a:ln>
                <a:noFill/>
              </a:ln>
              <a:solidFill>
                <a:prstClr val="black"/>
              </a:solidFill>
              <a:effectLst/>
              <a:uLnTx/>
              <a:uFillTx/>
              <a:latin typeface="Muli"/>
              <a:ea typeface="+mn-ea"/>
              <a:cs typeface="+mn-cs"/>
            </a:endParaRPr>
          </a:p>
        </p:txBody>
      </p:sp>
      <p:pic>
        <p:nvPicPr>
          <p:cNvPr id="15" name="Kuvan paikkamerkki 14" descr="Kuva, joka sisältää kohteen henkilö, ulko, maa, lapsi&#10;&#10;Kuvaus luotu automaattisesti">
            <a:extLst>
              <a:ext uri="{FF2B5EF4-FFF2-40B4-BE49-F238E27FC236}">
                <a16:creationId xmlns:a16="http://schemas.microsoft.com/office/drawing/2014/main" id="{412C5A83-9D59-40F6-B1C7-1B730611C585}"/>
              </a:ext>
            </a:extLst>
          </p:cNvPr>
          <p:cNvPicPr>
            <a:picLocks noGrp="1" noChangeAspect="1"/>
          </p:cNvPicPr>
          <p:nvPr>
            <p:ph type="pic" sz="quarter" idx="17"/>
          </p:nvPr>
        </p:nvPicPr>
        <p:blipFill rotWithShape="1">
          <a:blip r:embed="rId3" cstate="email">
            <a:extLst>
              <a:ext uri="{28A0092B-C50C-407E-A947-70E740481C1C}">
                <a14:useLocalDpi xmlns:a14="http://schemas.microsoft.com/office/drawing/2010/main"/>
              </a:ext>
            </a:extLst>
          </a:blip>
          <a:srcRect b="-42"/>
          <a:stretch/>
        </p:blipFill>
        <p:spPr>
          <a:xfrm>
            <a:off x="6096000" y="0"/>
            <a:ext cx="6096000" cy="6858000"/>
          </a:xfrm>
        </p:spPr>
      </p:pic>
    </p:spTree>
    <p:extLst>
      <p:ext uri="{BB962C8B-B14F-4D97-AF65-F5344CB8AC3E}">
        <p14:creationId xmlns:p14="http://schemas.microsoft.com/office/powerpoint/2010/main" val="2993497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34C686B5-D6B5-5A48-B26D-49FB68843348}"/>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ktangel 1">
            <a:extLst>
              <a:ext uri="{FF2B5EF4-FFF2-40B4-BE49-F238E27FC236}">
                <a16:creationId xmlns:a16="http://schemas.microsoft.com/office/drawing/2014/main" id="{A7330DC8-10D7-E244-A644-5486F080D3B4}"/>
              </a:ext>
            </a:extLst>
          </p:cNvPr>
          <p:cNvSpPr/>
          <p:nvPr/>
        </p:nvSpPr>
        <p:spPr>
          <a:xfrm>
            <a:off x="0" y="3539083"/>
            <a:ext cx="6506817" cy="212365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FI" sz="4800" b="1" dirty="0"/>
          </a:p>
        </p:txBody>
      </p:sp>
      <p:sp>
        <p:nvSpPr>
          <p:cNvPr id="8" name="textruta 7">
            <a:extLst>
              <a:ext uri="{FF2B5EF4-FFF2-40B4-BE49-F238E27FC236}">
                <a16:creationId xmlns:a16="http://schemas.microsoft.com/office/drawing/2014/main" id="{FC436953-B3BF-1B4F-9B6A-5D19D9C90A3C}"/>
              </a:ext>
            </a:extLst>
          </p:cNvPr>
          <p:cNvSpPr txBox="1"/>
          <p:nvPr/>
        </p:nvSpPr>
        <p:spPr>
          <a:xfrm>
            <a:off x="459517" y="707712"/>
            <a:ext cx="8825160" cy="2123658"/>
          </a:xfrm>
          <a:prstGeom prst="rect">
            <a:avLst/>
          </a:prstGeom>
          <a:noFill/>
        </p:spPr>
        <p:txBody>
          <a:bodyPr wrap="square" rtlCol="0">
            <a:spAutoFit/>
          </a:bodyPr>
          <a:lstStyle/>
          <a:p>
            <a:r>
              <a:rPr lang="fi-FI" sz="4400" cap="all" dirty="0">
                <a:solidFill>
                  <a:schemeClr val="bg1"/>
                </a:solidFill>
                <a:effectLst>
                  <a:outerShdw blurRad="596900" algn="ctr" rotWithShape="0">
                    <a:schemeClr val="tx1">
                      <a:alpha val="43000"/>
                    </a:schemeClr>
                  </a:outerShdw>
                </a:effectLst>
                <a:latin typeface="+mj-lt"/>
              </a:rPr>
              <a:t>CLIMATE CHANGE AFFECTS THE REASONS FOR LEAVING IN MANY WAYS</a:t>
            </a:r>
            <a:endParaRPr lang="sv-FI" sz="4400" cap="all" dirty="0">
              <a:solidFill>
                <a:schemeClr val="bg1"/>
              </a:solidFill>
              <a:effectLst>
                <a:outerShdw blurRad="596900" algn="ctr" rotWithShape="0">
                  <a:schemeClr val="tx1">
                    <a:alpha val="43000"/>
                  </a:schemeClr>
                </a:outerShdw>
              </a:effectLst>
              <a:latin typeface="+mj-lt"/>
            </a:endParaRPr>
          </a:p>
        </p:txBody>
      </p:sp>
      <p:sp>
        <p:nvSpPr>
          <p:cNvPr id="9" name="textruta 8">
            <a:extLst>
              <a:ext uri="{FF2B5EF4-FFF2-40B4-BE49-F238E27FC236}">
                <a16:creationId xmlns:a16="http://schemas.microsoft.com/office/drawing/2014/main" id="{D95558CC-8316-FF40-8212-9E5D0BC971F9}"/>
              </a:ext>
            </a:extLst>
          </p:cNvPr>
          <p:cNvSpPr txBox="1"/>
          <p:nvPr/>
        </p:nvSpPr>
        <p:spPr>
          <a:xfrm>
            <a:off x="459517" y="3661763"/>
            <a:ext cx="4175983" cy="1815882"/>
          </a:xfrm>
          <a:prstGeom prst="rect">
            <a:avLst/>
          </a:prstGeom>
          <a:noFill/>
        </p:spPr>
        <p:txBody>
          <a:bodyPr wrap="square" rtlCol="0">
            <a:spAutoFit/>
          </a:bodyPr>
          <a:lstStyle/>
          <a:p>
            <a:pPr>
              <a:tabLst>
                <a:tab pos="388938" algn="l"/>
                <a:tab pos="746125" algn="l"/>
              </a:tabLst>
            </a:pPr>
            <a:r>
              <a:rPr lang="fi-FI" sz="1600" dirty="0">
                <a:solidFill>
                  <a:schemeClr val="bg1"/>
                </a:solidFill>
              </a:rPr>
              <a:t>•	 </a:t>
            </a:r>
            <a:r>
              <a:rPr lang="fi-FI" sz="1600" dirty="0" err="1">
                <a:solidFill>
                  <a:schemeClr val="bg1"/>
                </a:solidFill>
              </a:rPr>
              <a:t>rising</a:t>
            </a:r>
            <a:r>
              <a:rPr lang="fi-FI" sz="1600" dirty="0">
                <a:solidFill>
                  <a:schemeClr val="bg1"/>
                </a:solidFill>
              </a:rPr>
              <a:t> </a:t>
            </a:r>
            <a:r>
              <a:rPr lang="fi-FI" sz="1600" dirty="0" err="1">
                <a:solidFill>
                  <a:schemeClr val="bg1"/>
                </a:solidFill>
              </a:rPr>
              <a:t>sea</a:t>
            </a:r>
            <a:r>
              <a:rPr lang="fi-FI" sz="1600" dirty="0">
                <a:solidFill>
                  <a:schemeClr val="bg1"/>
                </a:solidFill>
              </a:rPr>
              <a:t> </a:t>
            </a:r>
            <a:r>
              <a:rPr lang="fi-FI" sz="1600" dirty="0" err="1">
                <a:solidFill>
                  <a:schemeClr val="bg1"/>
                </a:solidFill>
              </a:rPr>
              <a:t>level</a:t>
            </a:r>
            <a:endParaRPr lang="fi-FI" sz="1600" dirty="0">
              <a:solidFill>
                <a:schemeClr val="bg1"/>
              </a:solidFill>
            </a:endParaRPr>
          </a:p>
          <a:p>
            <a:pPr>
              <a:tabLst>
                <a:tab pos="388938" algn="l"/>
                <a:tab pos="746125" algn="l"/>
              </a:tabLst>
            </a:pPr>
            <a:r>
              <a:rPr lang="fi-FI" sz="1600" dirty="0">
                <a:solidFill>
                  <a:schemeClr val="bg1"/>
                </a:solidFill>
              </a:rPr>
              <a:t>•      </a:t>
            </a:r>
            <a:r>
              <a:rPr lang="fi-FI" sz="1600" dirty="0" err="1">
                <a:solidFill>
                  <a:schemeClr val="bg1"/>
                </a:solidFill>
              </a:rPr>
              <a:t>extreme</a:t>
            </a:r>
            <a:r>
              <a:rPr lang="fi-FI" sz="1600" dirty="0">
                <a:solidFill>
                  <a:schemeClr val="bg1"/>
                </a:solidFill>
              </a:rPr>
              <a:t> </a:t>
            </a:r>
            <a:r>
              <a:rPr lang="fi-FI" sz="1600" dirty="0" err="1">
                <a:solidFill>
                  <a:schemeClr val="bg1"/>
                </a:solidFill>
              </a:rPr>
              <a:t>weather</a:t>
            </a:r>
            <a:r>
              <a:rPr lang="fi-FI" sz="1600" dirty="0">
                <a:solidFill>
                  <a:schemeClr val="bg1"/>
                </a:solidFill>
              </a:rPr>
              <a:t> </a:t>
            </a:r>
            <a:r>
              <a:rPr lang="fi-FI" sz="1600" dirty="0" err="1">
                <a:solidFill>
                  <a:schemeClr val="bg1"/>
                </a:solidFill>
              </a:rPr>
              <a:t>phenomena</a:t>
            </a:r>
            <a:endParaRPr lang="fi-FI" sz="1600" dirty="0">
              <a:solidFill>
                <a:schemeClr val="bg1"/>
              </a:solidFill>
            </a:endParaRPr>
          </a:p>
          <a:p>
            <a:pPr>
              <a:tabLst>
                <a:tab pos="388938" algn="l"/>
                <a:tab pos="746125" algn="l"/>
              </a:tabLst>
            </a:pPr>
            <a:r>
              <a:rPr lang="fi-FI" sz="1600" dirty="0">
                <a:solidFill>
                  <a:schemeClr val="bg1"/>
                </a:solidFill>
              </a:rPr>
              <a:t>•      </a:t>
            </a:r>
            <a:r>
              <a:rPr lang="fi-FI" sz="1600" dirty="0" err="1">
                <a:solidFill>
                  <a:schemeClr val="bg1"/>
                </a:solidFill>
              </a:rPr>
              <a:t>reduced</a:t>
            </a:r>
            <a:r>
              <a:rPr lang="fi-FI" sz="1600" dirty="0">
                <a:solidFill>
                  <a:schemeClr val="bg1"/>
                </a:solidFill>
              </a:rPr>
              <a:t> food </a:t>
            </a:r>
            <a:r>
              <a:rPr lang="fi-FI" sz="1600" dirty="0" err="1">
                <a:solidFill>
                  <a:schemeClr val="bg1"/>
                </a:solidFill>
              </a:rPr>
              <a:t>security</a:t>
            </a:r>
            <a:endParaRPr lang="fi-FI" sz="1600" dirty="0">
              <a:solidFill>
                <a:schemeClr val="bg1"/>
              </a:solidFill>
            </a:endParaRPr>
          </a:p>
          <a:p>
            <a:pPr>
              <a:tabLst>
                <a:tab pos="388938" algn="l"/>
                <a:tab pos="746125" algn="l"/>
              </a:tabLst>
            </a:pPr>
            <a:r>
              <a:rPr lang="fi-FI" sz="1600" dirty="0">
                <a:solidFill>
                  <a:schemeClr val="bg1"/>
                </a:solidFill>
              </a:rPr>
              <a:t>•      </a:t>
            </a:r>
            <a:r>
              <a:rPr lang="fi-FI" sz="1600" dirty="0" err="1">
                <a:solidFill>
                  <a:schemeClr val="bg1"/>
                </a:solidFill>
              </a:rPr>
              <a:t>acidification</a:t>
            </a:r>
            <a:r>
              <a:rPr lang="fi-FI" sz="1600" dirty="0">
                <a:solidFill>
                  <a:schemeClr val="bg1"/>
                </a:solidFill>
              </a:rPr>
              <a:t> of </a:t>
            </a:r>
            <a:r>
              <a:rPr lang="fi-FI" sz="1600" dirty="0" err="1">
                <a:solidFill>
                  <a:schemeClr val="bg1"/>
                </a:solidFill>
              </a:rPr>
              <a:t>seawater</a:t>
            </a:r>
            <a:endParaRPr lang="fi-FI" sz="1600" dirty="0">
              <a:solidFill>
                <a:schemeClr val="bg1"/>
              </a:solidFill>
            </a:endParaRPr>
          </a:p>
          <a:p>
            <a:pPr>
              <a:tabLst>
                <a:tab pos="388938" algn="l"/>
                <a:tab pos="746125" algn="l"/>
              </a:tabLst>
            </a:pPr>
            <a:r>
              <a:rPr lang="fi-FI" sz="1600" dirty="0">
                <a:solidFill>
                  <a:schemeClr val="bg1"/>
                </a:solidFill>
              </a:rPr>
              <a:t>•      </a:t>
            </a:r>
            <a:r>
              <a:rPr lang="fi-FI" sz="1600" dirty="0" err="1">
                <a:solidFill>
                  <a:schemeClr val="bg1"/>
                </a:solidFill>
              </a:rPr>
              <a:t>drying</a:t>
            </a:r>
            <a:r>
              <a:rPr lang="fi-FI" sz="1600" dirty="0">
                <a:solidFill>
                  <a:schemeClr val="bg1"/>
                </a:solidFill>
              </a:rPr>
              <a:t> of </a:t>
            </a:r>
            <a:r>
              <a:rPr lang="fi-FI" sz="1600" dirty="0" err="1">
                <a:solidFill>
                  <a:schemeClr val="bg1"/>
                </a:solidFill>
              </a:rPr>
              <a:t>inland</a:t>
            </a:r>
            <a:r>
              <a:rPr lang="fi-FI" sz="1600" dirty="0">
                <a:solidFill>
                  <a:schemeClr val="bg1"/>
                </a:solidFill>
              </a:rPr>
              <a:t> </a:t>
            </a:r>
            <a:r>
              <a:rPr lang="fi-FI" sz="1600" dirty="0" err="1">
                <a:solidFill>
                  <a:schemeClr val="bg1"/>
                </a:solidFill>
              </a:rPr>
              <a:t>waters</a:t>
            </a:r>
            <a:endParaRPr lang="fi-FI" sz="1600" dirty="0">
              <a:solidFill>
                <a:schemeClr val="bg1"/>
              </a:solidFill>
            </a:endParaRPr>
          </a:p>
          <a:p>
            <a:pPr>
              <a:tabLst>
                <a:tab pos="388938" algn="l"/>
                <a:tab pos="746125" algn="l"/>
              </a:tabLst>
            </a:pPr>
            <a:r>
              <a:rPr lang="fi-FI" sz="1600" dirty="0">
                <a:solidFill>
                  <a:schemeClr val="bg1"/>
                </a:solidFill>
              </a:rPr>
              <a:t>•      </a:t>
            </a:r>
            <a:r>
              <a:rPr lang="fi-FI" sz="1600" dirty="0" err="1">
                <a:solidFill>
                  <a:schemeClr val="bg1"/>
                </a:solidFill>
              </a:rPr>
              <a:t>rising</a:t>
            </a:r>
            <a:r>
              <a:rPr lang="fi-FI" sz="1600" dirty="0">
                <a:solidFill>
                  <a:schemeClr val="bg1"/>
                </a:solidFill>
              </a:rPr>
              <a:t> </a:t>
            </a:r>
            <a:r>
              <a:rPr lang="fi-FI" sz="1600" dirty="0" err="1">
                <a:solidFill>
                  <a:schemeClr val="bg1"/>
                </a:solidFill>
              </a:rPr>
              <a:t>temperatures</a:t>
            </a:r>
            <a:endParaRPr lang="fi-FI" sz="1600" dirty="0">
              <a:solidFill>
                <a:schemeClr val="bg1"/>
              </a:solidFill>
            </a:endParaRPr>
          </a:p>
          <a:p>
            <a:pPr>
              <a:tabLst>
                <a:tab pos="388938" algn="l"/>
                <a:tab pos="746125" algn="l"/>
              </a:tabLst>
            </a:pPr>
            <a:r>
              <a:rPr lang="fi-FI" sz="1600" dirty="0">
                <a:solidFill>
                  <a:schemeClr val="bg1"/>
                </a:solidFill>
              </a:rPr>
              <a:t>•      </a:t>
            </a:r>
            <a:r>
              <a:rPr lang="fi-FI" sz="1600" dirty="0" err="1">
                <a:solidFill>
                  <a:schemeClr val="bg1"/>
                </a:solidFill>
              </a:rPr>
              <a:t>spread</a:t>
            </a:r>
            <a:r>
              <a:rPr lang="fi-FI" sz="1600" dirty="0">
                <a:solidFill>
                  <a:schemeClr val="bg1"/>
                </a:solidFill>
              </a:rPr>
              <a:t> of </a:t>
            </a:r>
            <a:r>
              <a:rPr lang="fi-FI" sz="1600" dirty="0" err="1">
                <a:solidFill>
                  <a:schemeClr val="bg1"/>
                </a:solidFill>
              </a:rPr>
              <a:t>diseases</a:t>
            </a:r>
            <a:endParaRPr lang="fi-FI" sz="1600" dirty="0">
              <a:solidFill>
                <a:schemeClr val="bg1"/>
              </a:solidFill>
            </a:endParaRPr>
          </a:p>
        </p:txBody>
      </p:sp>
    </p:spTree>
    <p:extLst>
      <p:ext uri="{BB962C8B-B14F-4D97-AF65-F5344CB8AC3E}">
        <p14:creationId xmlns:p14="http://schemas.microsoft.com/office/powerpoint/2010/main" val="2313736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3493DA3-228F-403F-93DB-6CE066C130DC}"/>
              </a:ext>
            </a:extLst>
          </p:cNvPr>
          <p:cNvSpPr>
            <a:spLocks noGrp="1"/>
          </p:cNvSpPr>
          <p:nvPr>
            <p:ph type="body" sz="quarter" idx="15"/>
          </p:nvPr>
        </p:nvSpPr>
        <p:spPr>
          <a:xfrm>
            <a:off x="2624607" y="2518115"/>
            <a:ext cx="6575780" cy="2087441"/>
          </a:xfrm>
        </p:spPr>
        <p:txBody>
          <a:bodyPr/>
          <a:lstStyle/>
          <a:p>
            <a:r>
              <a:rPr lang="en-US" sz="1800" dirty="0"/>
              <a:t>Come up with a title for the picture. </a:t>
            </a:r>
          </a:p>
          <a:p>
            <a:r>
              <a:rPr lang="en-US" sz="1800" dirty="0"/>
              <a:t>Discuss with your group: What is happening in the picture? How is the picture related to climate change? List as many things as you can come up with. </a:t>
            </a:r>
          </a:p>
          <a:p>
            <a:endParaRPr lang="fi-FI" sz="1800" dirty="0"/>
          </a:p>
        </p:txBody>
      </p:sp>
      <p:sp>
        <p:nvSpPr>
          <p:cNvPr id="3" name="Otsikko 2">
            <a:extLst>
              <a:ext uri="{FF2B5EF4-FFF2-40B4-BE49-F238E27FC236}">
                <a16:creationId xmlns:a16="http://schemas.microsoft.com/office/drawing/2014/main" id="{6B1EAE9B-6498-43EA-91F4-A44DF39B33D5}"/>
              </a:ext>
            </a:extLst>
          </p:cNvPr>
          <p:cNvSpPr>
            <a:spLocks noGrp="1"/>
          </p:cNvSpPr>
          <p:nvPr>
            <p:ph type="title"/>
          </p:nvPr>
        </p:nvSpPr>
        <p:spPr>
          <a:xfrm>
            <a:off x="2659035" y="1077292"/>
            <a:ext cx="6506924" cy="892629"/>
          </a:xfrm>
        </p:spPr>
        <p:txBody>
          <a:bodyPr/>
          <a:lstStyle/>
          <a:p>
            <a:pPr algn="l"/>
            <a:r>
              <a:rPr lang="fi-FI" sz="4400" dirty="0">
                <a:solidFill>
                  <a:schemeClr val="tx1"/>
                </a:solidFill>
              </a:rPr>
              <a:t>ASSIGNMENT: CLIMATE PICTURES</a:t>
            </a:r>
          </a:p>
        </p:txBody>
      </p:sp>
    </p:spTree>
    <p:extLst>
      <p:ext uri="{BB962C8B-B14F-4D97-AF65-F5344CB8AC3E}">
        <p14:creationId xmlns:p14="http://schemas.microsoft.com/office/powerpoint/2010/main" val="31907426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34C686B5-D6B5-5A48-B26D-49FB68843348}"/>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ktangel 1">
            <a:extLst>
              <a:ext uri="{FF2B5EF4-FFF2-40B4-BE49-F238E27FC236}">
                <a16:creationId xmlns:a16="http://schemas.microsoft.com/office/drawing/2014/main" id="{27A01E97-53CC-B74F-A69C-951CBB98972E}"/>
              </a:ext>
            </a:extLst>
          </p:cNvPr>
          <p:cNvSpPr/>
          <p:nvPr/>
        </p:nvSpPr>
        <p:spPr>
          <a:xfrm>
            <a:off x="0" y="3159680"/>
            <a:ext cx="12192000" cy="263152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FI" sz="4800" b="1" dirty="0"/>
          </a:p>
        </p:txBody>
      </p:sp>
      <p:sp>
        <p:nvSpPr>
          <p:cNvPr id="8" name="textruta 7">
            <a:extLst>
              <a:ext uri="{FF2B5EF4-FFF2-40B4-BE49-F238E27FC236}">
                <a16:creationId xmlns:a16="http://schemas.microsoft.com/office/drawing/2014/main" id="{FC436953-B3BF-1B4F-9B6A-5D19D9C90A3C}"/>
              </a:ext>
            </a:extLst>
          </p:cNvPr>
          <p:cNvSpPr txBox="1"/>
          <p:nvPr/>
        </p:nvSpPr>
        <p:spPr>
          <a:xfrm>
            <a:off x="2061982" y="857736"/>
            <a:ext cx="8644118" cy="2031325"/>
          </a:xfrm>
          <a:prstGeom prst="rect">
            <a:avLst/>
          </a:prstGeom>
          <a:noFill/>
        </p:spPr>
        <p:txBody>
          <a:bodyPr wrap="square" rtlCol="0">
            <a:spAutoFit/>
          </a:bodyPr>
          <a:lstStyle/>
          <a:p>
            <a:r>
              <a:rPr lang="fi-FI" sz="4200" cap="all" dirty="0">
                <a:solidFill>
                  <a:schemeClr val="bg1"/>
                </a:solidFill>
                <a:effectLst>
                  <a:outerShdw blurRad="927100" algn="ctr" rotWithShape="0">
                    <a:prstClr val="black">
                      <a:alpha val="47000"/>
                    </a:prstClr>
                  </a:outerShdw>
                </a:effectLst>
                <a:latin typeface="+mj-lt"/>
              </a:rPr>
              <a:t>CLIMATE CHANGE HAS THE STRONGEST IMPACT IN THE MOST FRAGILE STATES</a:t>
            </a:r>
            <a:endParaRPr lang="sv-FI" sz="4200" cap="all" dirty="0">
              <a:solidFill>
                <a:schemeClr val="bg1"/>
              </a:solidFill>
              <a:effectLst>
                <a:outerShdw blurRad="927100" algn="ctr" rotWithShape="0">
                  <a:prstClr val="black">
                    <a:alpha val="47000"/>
                  </a:prstClr>
                </a:outerShdw>
              </a:effectLst>
              <a:latin typeface="+mj-lt"/>
            </a:endParaRPr>
          </a:p>
        </p:txBody>
      </p:sp>
      <p:sp>
        <p:nvSpPr>
          <p:cNvPr id="9" name="textruta 8">
            <a:extLst>
              <a:ext uri="{FF2B5EF4-FFF2-40B4-BE49-F238E27FC236}">
                <a16:creationId xmlns:a16="http://schemas.microsoft.com/office/drawing/2014/main" id="{D95558CC-8316-FF40-8212-9E5D0BC971F9}"/>
              </a:ext>
            </a:extLst>
          </p:cNvPr>
          <p:cNvSpPr txBox="1"/>
          <p:nvPr/>
        </p:nvSpPr>
        <p:spPr>
          <a:xfrm>
            <a:off x="2061981" y="3306705"/>
            <a:ext cx="8644119" cy="2062103"/>
          </a:xfrm>
          <a:prstGeom prst="rect">
            <a:avLst/>
          </a:prstGeom>
          <a:noFill/>
        </p:spPr>
        <p:txBody>
          <a:bodyPr wrap="square" rtlCol="0">
            <a:spAutoFit/>
          </a:bodyPr>
          <a:lstStyle/>
          <a:p>
            <a:pPr>
              <a:tabLst>
                <a:tab pos="388938" algn="l"/>
                <a:tab pos="746125" algn="l"/>
              </a:tabLst>
            </a:pPr>
            <a:r>
              <a:rPr lang="fi-FI" sz="1600" dirty="0">
                <a:solidFill>
                  <a:schemeClr val="bg1"/>
                </a:solidFill>
                <a:effectLst>
                  <a:outerShdw blurRad="927100" algn="ctr" rotWithShape="0">
                    <a:prstClr val="black">
                      <a:alpha val="47000"/>
                    </a:prstClr>
                  </a:outerShdw>
                </a:effectLst>
              </a:rPr>
              <a:t>•	Even </a:t>
            </a:r>
            <a:r>
              <a:rPr lang="fi-FI" sz="1600" dirty="0" err="1">
                <a:solidFill>
                  <a:schemeClr val="bg1"/>
                </a:solidFill>
                <a:effectLst>
                  <a:outerShdw blurRad="927100" algn="ctr" rotWithShape="0">
                    <a:prstClr val="black">
                      <a:alpha val="47000"/>
                    </a:prstClr>
                  </a:outerShdw>
                </a:effectLst>
              </a:rPr>
              <a:t>though</a:t>
            </a:r>
            <a:r>
              <a:rPr lang="fi-FI" sz="1600" dirty="0">
                <a:solidFill>
                  <a:schemeClr val="bg1"/>
                </a:solidFill>
                <a:effectLst>
                  <a:outerShdw blurRad="927100" algn="ctr" rotWithShape="0">
                    <a:prstClr val="black">
                      <a:alpha val="47000"/>
                    </a:prstClr>
                  </a:outerShdw>
                </a:effectLst>
              </a:rPr>
              <a:t> the </a:t>
            </a:r>
            <a:r>
              <a:rPr lang="fi-FI" sz="1600" dirty="0" err="1">
                <a:solidFill>
                  <a:schemeClr val="bg1"/>
                </a:solidFill>
                <a:effectLst>
                  <a:outerShdw blurRad="927100" algn="ctr" rotWithShape="0">
                    <a:prstClr val="black">
                      <a:alpha val="47000"/>
                    </a:prstClr>
                  </a:outerShdw>
                </a:effectLst>
              </a:rPr>
              <a:t>Arctic</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regions</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are</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warming</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up</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faster</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many</a:t>
            </a:r>
            <a:r>
              <a:rPr lang="fi-FI" sz="1600" dirty="0">
                <a:solidFill>
                  <a:schemeClr val="bg1"/>
                </a:solidFill>
                <a:effectLst>
                  <a:outerShdw blurRad="927100" algn="ctr" rotWithShape="0">
                    <a:prstClr val="black">
                      <a:alpha val="47000"/>
                    </a:prstClr>
                  </a:outerShdw>
                </a:effectLst>
              </a:rPr>
              <a:t> of the </a:t>
            </a:r>
            <a:r>
              <a:rPr lang="fi-FI" sz="1600" dirty="0" err="1">
                <a:solidFill>
                  <a:schemeClr val="bg1"/>
                </a:solidFill>
                <a:effectLst>
                  <a:outerShdw blurRad="927100" algn="ctr" rotWithShape="0">
                    <a:prstClr val="black">
                      <a:alpha val="47000"/>
                    </a:prstClr>
                  </a:outerShdw>
                </a:effectLst>
              </a:rPr>
              <a:t>effects</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are</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strongest</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near</a:t>
            </a:r>
            <a:r>
              <a:rPr lang="fi-FI" sz="1600" dirty="0">
                <a:solidFill>
                  <a:schemeClr val="bg1"/>
                </a:solidFill>
                <a:effectLst>
                  <a:outerShdw blurRad="927100" algn="ctr" rotWithShape="0">
                    <a:prstClr val="black">
                      <a:alpha val="47000"/>
                    </a:prstClr>
                  </a:outerShdw>
                </a:effectLst>
              </a:rPr>
              <a:t> the </a:t>
            </a:r>
            <a:r>
              <a:rPr lang="fi-FI" sz="1600" dirty="0" err="1">
                <a:solidFill>
                  <a:schemeClr val="bg1"/>
                </a:solidFill>
                <a:effectLst>
                  <a:outerShdw blurRad="927100" algn="ctr" rotWithShape="0">
                    <a:prstClr val="black">
                      <a:alpha val="47000"/>
                    </a:prstClr>
                  </a:outerShdw>
                </a:effectLst>
              </a:rPr>
              <a:t>equator</a:t>
            </a:r>
            <a:r>
              <a:rPr lang="fi-FI" sz="1600" dirty="0">
                <a:solidFill>
                  <a:schemeClr val="bg1"/>
                </a:solidFill>
                <a:effectLst>
                  <a:outerShdw blurRad="927100" algn="ctr" rotWithShape="0">
                    <a:prstClr val="black">
                      <a:alpha val="47000"/>
                    </a:prstClr>
                  </a:outerShdw>
                </a:effectLst>
              </a:rPr>
              <a:t>.</a:t>
            </a:r>
            <a:br>
              <a:rPr lang="fi-FI" sz="1600" dirty="0">
                <a:solidFill>
                  <a:schemeClr val="bg1"/>
                </a:solidFill>
                <a:effectLst>
                  <a:outerShdw blurRad="927100" algn="ctr" rotWithShape="0">
                    <a:prstClr val="black">
                      <a:alpha val="47000"/>
                    </a:prstClr>
                  </a:outerShdw>
                </a:effectLst>
              </a:rPr>
            </a:br>
            <a:endParaRPr lang="fi-FI" sz="1600" dirty="0">
              <a:solidFill>
                <a:schemeClr val="bg1"/>
              </a:solidFill>
              <a:effectLst>
                <a:outerShdw blurRad="927100" algn="ctr" rotWithShape="0">
                  <a:prstClr val="black">
                    <a:alpha val="47000"/>
                  </a:prstClr>
                </a:outerShdw>
              </a:effectLst>
            </a:endParaRPr>
          </a:p>
          <a:p>
            <a:pPr>
              <a:tabLst>
                <a:tab pos="388938" algn="l"/>
                <a:tab pos="746125" algn="l"/>
              </a:tabLst>
            </a:pPr>
            <a:r>
              <a:rPr lang="fi-FI" sz="1600" dirty="0">
                <a:solidFill>
                  <a:schemeClr val="bg1"/>
                </a:solidFill>
                <a:effectLst>
                  <a:outerShdw blurRad="927100" algn="ctr" rotWithShape="0">
                    <a:prstClr val="black">
                      <a:alpha val="47000"/>
                    </a:prstClr>
                  </a:outerShdw>
                </a:effectLst>
              </a:rPr>
              <a:t>•	The </a:t>
            </a:r>
            <a:r>
              <a:rPr lang="fi-FI" sz="1600" dirty="0" err="1">
                <a:solidFill>
                  <a:schemeClr val="bg1"/>
                </a:solidFill>
                <a:effectLst>
                  <a:outerShdw blurRad="927100" algn="ctr" rotWithShape="0">
                    <a:prstClr val="black">
                      <a:alpha val="47000"/>
                    </a:prstClr>
                  </a:outerShdw>
                </a:effectLst>
              </a:rPr>
              <a:t>countries</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that</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are</a:t>
            </a:r>
            <a:r>
              <a:rPr lang="fi-FI" sz="1600" dirty="0">
                <a:solidFill>
                  <a:schemeClr val="bg1"/>
                </a:solidFill>
                <a:effectLst>
                  <a:outerShdw blurRad="927100" algn="ctr" rotWithShape="0">
                    <a:prstClr val="black">
                      <a:alpha val="47000"/>
                    </a:prstClr>
                  </a:outerShdw>
                </a:effectLst>
              </a:rPr>
              <a:t> the </a:t>
            </a:r>
            <a:r>
              <a:rPr lang="fi-FI" sz="1600" dirty="0" err="1">
                <a:solidFill>
                  <a:schemeClr val="bg1"/>
                </a:solidFill>
                <a:effectLst>
                  <a:outerShdw blurRad="927100" algn="ctr" rotWithShape="0">
                    <a:prstClr val="black">
                      <a:alpha val="47000"/>
                    </a:prstClr>
                  </a:outerShdw>
                </a:effectLst>
              </a:rPr>
              <a:t>most</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vulnerable</a:t>
            </a:r>
            <a:r>
              <a:rPr lang="fi-FI" sz="1600" dirty="0">
                <a:solidFill>
                  <a:schemeClr val="bg1"/>
                </a:solidFill>
                <a:effectLst>
                  <a:outerShdw blurRad="927100" algn="ctr" rotWithShape="0">
                    <a:prstClr val="black">
                      <a:alpha val="47000"/>
                    </a:prstClr>
                  </a:outerShdw>
                </a:effectLst>
              </a:rPr>
              <a:t> to </a:t>
            </a:r>
            <a:r>
              <a:rPr lang="fi-FI" sz="1600" dirty="0" err="1">
                <a:solidFill>
                  <a:schemeClr val="bg1"/>
                </a:solidFill>
                <a:effectLst>
                  <a:outerShdw blurRad="927100" algn="ctr" rotWithShape="0">
                    <a:prstClr val="black">
                      <a:alpha val="47000"/>
                    </a:prstClr>
                  </a:outerShdw>
                </a:effectLst>
              </a:rPr>
              <a:t>climate</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risks</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are</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often</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also</a:t>
            </a:r>
            <a:r>
              <a:rPr lang="fi-FI" sz="1600" dirty="0">
                <a:solidFill>
                  <a:schemeClr val="bg1"/>
                </a:solidFill>
                <a:effectLst>
                  <a:outerShdw blurRad="927100" algn="ctr" rotWithShape="0">
                    <a:prstClr val="black">
                      <a:alpha val="47000"/>
                    </a:prstClr>
                  </a:outerShdw>
                </a:effectLst>
              </a:rPr>
              <a:t> some of the 	</a:t>
            </a:r>
            <a:r>
              <a:rPr lang="fi-FI" sz="1600" dirty="0" err="1">
                <a:solidFill>
                  <a:schemeClr val="bg1"/>
                </a:solidFill>
                <a:effectLst>
                  <a:outerShdw blurRad="927100" algn="ctr" rotWithShape="0">
                    <a:prstClr val="black">
                      <a:alpha val="47000"/>
                    </a:prstClr>
                  </a:outerShdw>
                </a:effectLst>
              </a:rPr>
              <a:t>poorest</a:t>
            </a:r>
            <a:r>
              <a:rPr lang="fi-FI" sz="1600" dirty="0">
                <a:solidFill>
                  <a:schemeClr val="bg1"/>
                </a:solidFill>
                <a:effectLst>
                  <a:outerShdw blurRad="927100" algn="ctr" rotWithShape="0">
                    <a:prstClr val="black">
                      <a:alpha val="47000"/>
                    </a:prstClr>
                  </a:outerShdw>
                </a:effectLst>
              </a:rPr>
              <a:t> and </a:t>
            </a:r>
            <a:r>
              <a:rPr lang="fi-FI" sz="1600" dirty="0" err="1">
                <a:solidFill>
                  <a:schemeClr val="bg1"/>
                </a:solidFill>
                <a:effectLst>
                  <a:outerShdw blurRad="927100" algn="ctr" rotWithShape="0">
                    <a:prstClr val="black">
                      <a:alpha val="47000"/>
                    </a:prstClr>
                  </a:outerShdw>
                </a:effectLst>
              </a:rPr>
              <a:t>most</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fragile</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meaning</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that</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their</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ability</a:t>
            </a:r>
            <a:r>
              <a:rPr lang="fi-FI" sz="1600" dirty="0">
                <a:solidFill>
                  <a:schemeClr val="bg1"/>
                </a:solidFill>
                <a:effectLst>
                  <a:outerShdw blurRad="927100" algn="ctr" rotWithShape="0">
                    <a:prstClr val="black">
                      <a:alpha val="47000"/>
                    </a:prstClr>
                  </a:outerShdw>
                </a:effectLst>
              </a:rPr>
              <a:t> to </a:t>
            </a:r>
            <a:r>
              <a:rPr lang="fi-FI" sz="1600" dirty="0" err="1">
                <a:solidFill>
                  <a:schemeClr val="bg1"/>
                </a:solidFill>
                <a:effectLst>
                  <a:outerShdw blurRad="927100" algn="ctr" rotWithShape="0">
                    <a:prstClr val="black">
                      <a:alpha val="47000"/>
                    </a:prstClr>
                  </a:outerShdw>
                </a:effectLst>
              </a:rPr>
              <a:t>prepare</a:t>
            </a:r>
            <a:r>
              <a:rPr lang="fi-FI" sz="1600" dirty="0">
                <a:solidFill>
                  <a:schemeClr val="bg1"/>
                </a:solidFill>
                <a:effectLst>
                  <a:outerShdw blurRad="927100" algn="ctr" rotWithShape="0">
                    <a:prstClr val="black">
                      <a:alpha val="47000"/>
                    </a:prstClr>
                  </a:outerShdw>
                </a:effectLst>
              </a:rPr>
              <a:t> and </a:t>
            </a:r>
            <a:r>
              <a:rPr lang="fi-FI" sz="1600" dirty="0" err="1">
                <a:solidFill>
                  <a:schemeClr val="bg1"/>
                </a:solidFill>
                <a:effectLst>
                  <a:outerShdw blurRad="927100" algn="ctr" rotWithShape="0">
                    <a:prstClr val="black">
                      <a:alpha val="47000"/>
                    </a:prstClr>
                  </a:outerShdw>
                </a:effectLst>
              </a:rPr>
              <a:t>adjust</a:t>
            </a:r>
            <a:r>
              <a:rPr lang="fi-FI" sz="1600" dirty="0">
                <a:solidFill>
                  <a:schemeClr val="bg1"/>
                </a:solidFill>
                <a:effectLst>
                  <a:outerShdw blurRad="927100" algn="ctr" rotWithShape="0">
                    <a:prstClr val="black">
                      <a:alpha val="47000"/>
                    </a:prstClr>
                  </a:outerShdw>
                </a:effectLst>
              </a:rPr>
              <a:t> 	is </a:t>
            </a:r>
            <a:r>
              <a:rPr lang="fi-FI" sz="1600" dirty="0" err="1">
                <a:solidFill>
                  <a:schemeClr val="bg1"/>
                </a:solidFill>
                <a:effectLst>
                  <a:outerShdw blurRad="927100" algn="ctr" rotWithShape="0">
                    <a:prstClr val="black">
                      <a:alpha val="47000"/>
                    </a:prstClr>
                  </a:outerShdw>
                </a:effectLst>
              </a:rPr>
              <a:t>limited</a:t>
            </a:r>
            <a:r>
              <a:rPr lang="fi-FI" sz="1600" dirty="0">
                <a:solidFill>
                  <a:schemeClr val="bg1"/>
                </a:solidFill>
                <a:effectLst>
                  <a:outerShdw blurRad="927100" algn="ctr" rotWithShape="0">
                    <a:prstClr val="black">
                      <a:alpha val="47000"/>
                    </a:prstClr>
                  </a:outerShdw>
                </a:effectLst>
              </a:rPr>
              <a:t>.</a:t>
            </a:r>
            <a:br>
              <a:rPr lang="fi-FI" sz="1600" dirty="0">
                <a:solidFill>
                  <a:schemeClr val="bg1"/>
                </a:solidFill>
                <a:effectLst>
                  <a:outerShdw blurRad="927100" algn="ctr" rotWithShape="0">
                    <a:prstClr val="black">
                      <a:alpha val="47000"/>
                    </a:prstClr>
                  </a:outerShdw>
                </a:effectLst>
              </a:rPr>
            </a:br>
            <a:endParaRPr lang="fi-FI" sz="1600" dirty="0">
              <a:solidFill>
                <a:schemeClr val="bg1"/>
              </a:solidFill>
              <a:effectLst>
                <a:outerShdw blurRad="927100" algn="ctr" rotWithShape="0">
                  <a:prstClr val="black">
                    <a:alpha val="47000"/>
                  </a:prstClr>
                </a:outerShdw>
              </a:effectLst>
            </a:endParaRPr>
          </a:p>
          <a:p>
            <a:pPr>
              <a:tabLst>
                <a:tab pos="388938" algn="l"/>
                <a:tab pos="746125" algn="l"/>
              </a:tabLst>
            </a:pPr>
            <a:r>
              <a:rPr lang="fi-FI" sz="1600" dirty="0">
                <a:solidFill>
                  <a:schemeClr val="bg1"/>
                </a:solidFill>
                <a:effectLst>
                  <a:outerShdw blurRad="927100" algn="ctr" rotWithShape="0">
                    <a:prstClr val="black">
                      <a:alpha val="47000"/>
                    </a:prstClr>
                  </a:outerShdw>
                </a:effectLst>
              </a:rPr>
              <a:t>•	Even </a:t>
            </a:r>
            <a:r>
              <a:rPr lang="fi-FI" sz="1600" dirty="0" err="1">
                <a:solidFill>
                  <a:schemeClr val="bg1"/>
                </a:solidFill>
                <a:effectLst>
                  <a:outerShdw blurRad="927100" algn="ctr" rotWithShape="0">
                    <a:prstClr val="black">
                      <a:alpha val="47000"/>
                    </a:prstClr>
                  </a:outerShdw>
                </a:effectLst>
              </a:rPr>
              <a:t>though</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many</a:t>
            </a:r>
            <a:r>
              <a:rPr lang="fi-FI" sz="1600" dirty="0">
                <a:solidFill>
                  <a:schemeClr val="bg1"/>
                </a:solidFill>
                <a:effectLst>
                  <a:outerShdw blurRad="927100" algn="ctr" rotWithShape="0">
                    <a:prstClr val="black">
                      <a:alpha val="47000"/>
                    </a:prstClr>
                  </a:outerShdw>
                </a:effectLst>
              </a:rPr>
              <a:t> of the </a:t>
            </a:r>
            <a:r>
              <a:rPr lang="fi-FI" sz="1600" dirty="0" err="1">
                <a:solidFill>
                  <a:schemeClr val="bg1"/>
                </a:solidFill>
                <a:effectLst>
                  <a:outerShdw blurRad="927100" algn="ctr" rotWithShape="0">
                    <a:prstClr val="black">
                      <a:alpha val="47000"/>
                    </a:prstClr>
                  </a:outerShdw>
                </a:effectLst>
              </a:rPr>
              <a:t>most</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vulnerable</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countries</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bear</a:t>
            </a:r>
            <a:r>
              <a:rPr lang="fi-FI" sz="1600" dirty="0">
                <a:solidFill>
                  <a:schemeClr val="bg1"/>
                </a:solidFill>
                <a:effectLst>
                  <a:outerShdw blurRad="927100" algn="ctr" rotWithShape="0">
                    <a:prstClr val="black">
                      <a:alpha val="47000"/>
                    </a:prstClr>
                  </a:outerShdw>
                </a:effectLst>
              </a:rPr>
              <a:t> the </a:t>
            </a:r>
            <a:r>
              <a:rPr lang="fi-FI" sz="1600" dirty="0" err="1">
                <a:solidFill>
                  <a:schemeClr val="bg1"/>
                </a:solidFill>
                <a:effectLst>
                  <a:outerShdw blurRad="927100" algn="ctr" rotWithShape="0">
                    <a:prstClr val="black">
                      <a:alpha val="47000"/>
                    </a:prstClr>
                  </a:outerShdw>
                </a:effectLst>
              </a:rPr>
              <a:t>least</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responsibility</a:t>
            </a:r>
            <a:r>
              <a:rPr lang="fi-FI" sz="1600" dirty="0">
                <a:solidFill>
                  <a:schemeClr val="bg1"/>
                </a:solidFill>
                <a:effectLst>
                  <a:outerShdw blurRad="927100" algn="ctr" rotWithShape="0">
                    <a:prstClr val="black">
                      <a:alpha val="47000"/>
                    </a:prstClr>
                  </a:outerShdw>
                </a:effectLst>
              </a:rPr>
              <a:t> 	for the </a:t>
            </a:r>
            <a:r>
              <a:rPr lang="fi-FI" sz="1600" dirty="0" err="1">
                <a:solidFill>
                  <a:schemeClr val="bg1"/>
                </a:solidFill>
                <a:effectLst>
                  <a:outerShdw blurRad="927100" algn="ctr" rotWithShape="0">
                    <a:prstClr val="black">
                      <a:alpha val="47000"/>
                    </a:prstClr>
                  </a:outerShdw>
                </a:effectLst>
              </a:rPr>
              <a:t>emissions</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that</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accelerate</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climate</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change</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they</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suffer</a:t>
            </a:r>
            <a:r>
              <a:rPr lang="fi-FI" sz="1600" dirty="0">
                <a:solidFill>
                  <a:schemeClr val="bg1"/>
                </a:solidFill>
                <a:effectLst>
                  <a:outerShdw blurRad="927100" algn="ctr" rotWithShape="0">
                    <a:prstClr val="black">
                      <a:alpha val="47000"/>
                    </a:prstClr>
                  </a:outerShdw>
                </a:effectLst>
              </a:rPr>
              <a:t> the </a:t>
            </a:r>
            <a:r>
              <a:rPr lang="fi-FI" sz="1600" dirty="0" err="1">
                <a:solidFill>
                  <a:schemeClr val="bg1"/>
                </a:solidFill>
                <a:effectLst>
                  <a:outerShdw blurRad="927100" algn="ctr" rotWithShape="0">
                    <a:prstClr val="black">
                      <a:alpha val="47000"/>
                    </a:prstClr>
                  </a:outerShdw>
                </a:effectLst>
              </a:rPr>
              <a:t>most</a:t>
            </a:r>
            <a:r>
              <a:rPr lang="fi-FI" sz="1600" dirty="0">
                <a:solidFill>
                  <a:schemeClr val="bg1"/>
                </a:solidFill>
                <a:effectLst>
                  <a:outerShdw blurRad="927100" algn="ctr" rotWithShape="0">
                    <a:prstClr val="black">
                      <a:alpha val="47000"/>
                    </a:prstClr>
                  </a:outerShdw>
                </a:effectLst>
              </a:rPr>
              <a:t> </a:t>
            </a:r>
            <a:r>
              <a:rPr lang="fi-FI" sz="1600" dirty="0" err="1">
                <a:solidFill>
                  <a:schemeClr val="bg1"/>
                </a:solidFill>
                <a:effectLst>
                  <a:outerShdw blurRad="927100" algn="ctr" rotWithShape="0">
                    <a:prstClr val="black">
                      <a:alpha val="47000"/>
                    </a:prstClr>
                  </a:outerShdw>
                </a:effectLst>
              </a:rPr>
              <a:t>from</a:t>
            </a:r>
            <a:r>
              <a:rPr lang="fi-FI" sz="1600" dirty="0">
                <a:solidFill>
                  <a:schemeClr val="bg1"/>
                </a:solidFill>
                <a:effectLst>
                  <a:outerShdw blurRad="927100" algn="ctr" rotWithShape="0">
                    <a:prstClr val="black">
                      <a:alpha val="47000"/>
                    </a:prstClr>
                  </a:outerShdw>
                </a:effectLst>
              </a:rPr>
              <a:t> the </a:t>
            </a:r>
            <a:r>
              <a:rPr lang="fi-FI" sz="1600" dirty="0" err="1">
                <a:solidFill>
                  <a:schemeClr val="bg1"/>
                </a:solidFill>
                <a:effectLst>
                  <a:outerShdw blurRad="927100" algn="ctr" rotWithShape="0">
                    <a:prstClr val="black">
                      <a:alpha val="47000"/>
                    </a:prstClr>
                  </a:outerShdw>
                </a:effectLst>
              </a:rPr>
              <a:t>effects</a:t>
            </a:r>
            <a:r>
              <a:rPr lang="fi-FI" sz="1600" dirty="0">
                <a:solidFill>
                  <a:schemeClr val="bg1"/>
                </a:solidFill>
                <a:effectLst>
                  <a:outerShdw blurRad="927100" algn="ctr" rotWithShape="0">
                    <a:prstClr val="black">
                      <a:alpha val="47000"/>
                    </a:prstClr>
                  </a:outerShdw>
                </a:effectLst>
              </a:rPr>
              <a:t>.</a:t>
            </a:r>
          </a:p>
        </p:txBody>
      </p:sp>
    </p:spTree>
    <p:extLst>
      <p:ext uri="{BB962C8B-B14F-4D97-AF65-F5344CB8AC3E}">
        <p14:creationId xmlns:p14="http://schemas.microsoft.com/office/powerpoint/2010/main" val="3856886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34C686B5-D6B5-5A48-B26D-49FB68843348}"/>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ktangel 2">
            <a:extLst>
              <a:ext uri="{FF2B5EF4-FFF2-40B4-BE49-F238E27FC236}">
                <a16:creationId xmlns:a16="http://schemas.microsoft.com/office/drawing/2014/main" id="{1AC59953-4AE9-E742-8707-2FB50C611BE0}"/>
              </a:ext>
            </a:extLst>
          </p:cNvPr>
          <p:cNvSpPr/>
          <p:nvPr/>
        </p:nvSpPr>
        <p:spPr>
          <a:xfrm>
            <a:off x="0" y="3437975"/>
            <a:ext cx="6387548" cy="3034747"/>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FI" sz="4800" b="1" dirty="0"/>
          </a:p>
        </p:txBody>
      </p:sp>
      <p:sp>
        <p:nvSpPr>
          <p:cNvPr id="8" name="textruta 7">
            <a:extLst>
              <a:ext uri="{FF2B5EF4-FFF2-40B4-BE49-F238E27FC236}">
                <a16:creationId xmlns:a16="http://schemas.microsoft.com/office/drawing/2014/main" id="{FC436953-B3BF-1B4F-9B6A-5D19D9C90A3C}"/>
              </a:ext>
            </a:extLst>
          </p:cNvPr>
          <p:cNvSpPr txBox="1"/>
          <p:nvPr/>
        </p:nvSpPr>
        <p:spPr>
          <a:xfrm>
            <a:off x="644451" y="929040"/>
            <a:ext cx="11109488" cy="1446550"/>
          </a:xfrm>
          <a:prstGeom prst="rect">
            <a:avLst/>
          </a:prstGeom>
          <a:noFill/>
        </p:spPr>
        <p:txBody>
          <a:bodyPr wrap="square" rtlCol="0">
            <a:spAutoFit/>
          </a:bodyPr>
          <a:lstStyle/>
          <a:p>
            <a:r>
              <a:rPr lang="fi-FI" sz="4400" cap="all" dirty="0">
                <a:solidFill>
                  <a:schemeClr val="bg1"/>
                </a:solidFill>
                <a:effectLst>
                  <a:outerShdw blurRad="1270000" algn="ctr" rotWithShape="0">
                    <a:prstClr val="black">
                      <a:alpha val="11000"/>
                    </a:prstClr>
                  </a:outerShdw>
                </a:effectLst>
                <a:latin typeface="+mj-lt"/>
              </a:rPr>
              <a:t>CLIMATE CHANGE AS A </a:t>
            </a:r>
          </a:p>
          <a:p>
            <a:r>
              <a:rPr lang="fi-FI" sz="4400" cap="all" dirty="0">
                <a:solidFill>
                  <a:schemeClr val="bg1"/>
                </a:solidFill>
                <a:effectLst>
                  <a:outerShdw blurRad="1270000" algn="ctr" rotWithShape="0">
                    <a:prstClr val="black">
                      <a:alpha val="11000"/>
                    </a:prstClr>
                  </a:outerShdw>
                </a:effectLst>
                <a:latin typeface="+mj-lt"/>
              </a:rPr>
              <a:t>CAUSE OF MIGRATION</a:t>
            </a:r>
            <a:endParaRPr lang="sv-FI" sz="4400" cap="all" dirty="0">
              <a:solidFill>
                <a:schemeClr val="bg1"/>
              </a:solidFill>
              <a:effectLst>
                <a:outerShdw blurRad="1270000" algn="ctr" rotWithShape="0">
                  <a:prstClr val="black">
                    <a:alpha val="11000"/>
                  </a:prstClr>
                </a:outerShdw>
              </a:effectLst>
              <a:latin typeface="+mj-lt"/>
            </a:endParaRPr>
          </a:p>
        </p:txBody>
      </p:sp>
      <p:sp>
        <p:nvSpPr>
          <p:cNvPr id="9" name="textruta 8">
            <a:extLst>
              <a:ext uri="{FF2B5EF4-FFF2-40B4-BE49-F238E27FC236}">
                <a16:creationId xmlns:a16="http://schemas.microsoft.com/office/drawing/2014/main" id="{D95558CC-8316-FF40-8212-9E5D0BC971F9}"/>
              </a:ext>
            </a:extLst>
          </p:cNvPr>
          <p:cNvSpPr txBox="1"/>
          <p:nvPr/>
        </p:nvSpPr>
        <p:spPr>
          <a:xfrm>
            <a:off x="644451" y="3674156"/>
            <a:ext cx="5252913" cy="2308324"/>
          </a:xfrm>
          <a:prstGeom prst="rect">
            <a:avLst/>
          </a:prstGeom>
          <a:noFill/>
        </p:spPr>
        <p:txBody>
          <a:bodyPr wrap="square" rtlCol="0">
            <a:spAutoFit/>
          </a:bodyPr>
          <a:lstStyle/>
          <a:p>
            <a:pPr>
              <a:tabLst>
                <a:tab pos="388938" algn="l"/>
                <a:tab pos="746125" algn="l"/>
              </a:tabLst>
            </a:pPr>
            <a:r>
              <a:rPr lang="fi-FI" sz="1600" dirty="0">
                <a:solidFill>
                  <a:schemeClr val="bg1"/>
                </a:solidFill>
                <a:effectLst>
                  <a:outerShdw blurRad="863600" algn="ctr" rotWithShape="0">
                    <a:prstClr val="black">
                      <a:alpha val="65000"/>
                    </a:prstClr>
                  </a:outerShdw>
                </a:effectLst>
              </a:rPr>
              <a:t>•	</a:t>
            </a:r>
            <a:r>
              <a:rPr lang="fi-FI" sz="1600" dirty="0" err="1">
                <a:solidFill>
                  <a:schemeClr val="bg1"/>
                </a:solidFill>
                <a:effectLst>
                  <a:outerShdw blurRad="863600" algn="ctr" rotWithShape="0">
                    <a:prstClr val="black">
                      <a:alpha val="65000"/>
                    </a:prstClr>
                  </a:outerShdw>
                </a:effectLst>
              </a:rPr>
              <a:t>Climate</a:t>
            </a:r>
            <a:r>
              <a:rPr lang="fi-FI" sz="1600" dirty="0">
                <a:solidFill>
                  <a:schemeClr val="bg1"/>
                </a:solidFill>
                <a:effectLst>
                  <a:outerShdw blurRad="863600" algn="ctr" rotWithShape="0">
                    <a:prstClr val="black">
                      <a:alpha val="65000"/>
                    </a:prstClr>
                  </a:outerShdw>
                </a:effectLst>
              </a:rPr>
              <a:t> </a:t>
            </a:r>
            <a:r>
              <a:rPr lang="fi-FI" sz="1600" dirty="0" err="1">
                <a:solidFill>
                  <a:schemeClr val="bg1"/>
                </a:solidFill>
                <a:effectLst>
                  <a:outerShdw blurRad="863600" algn="ctr" rotWithShape="0">
                    <a:prstClr val="black">
                      <a:alpha val="65000"/>
                    </a:prstClr>
                  </a:outerShdw>
                </a:effectLst>
              </a:rPr>
              <a:t>change</a:t>
            </a:r>
            <a:r>
              <a:rPr lang="fi-FI" sz="1600" dirty="0">
                <a:solidFill>
                  <a:schemeClr val="bg1"/>
                </a:solidFill>
                <a:effectLst>
                  <a:outerShdw blurRad="863600" algn="ctr" rotWithShape="0">
                    <a:prstClr val="black">
                      <a:alpha val="65000"/>
                    </a:prstClr>
                  </a:outerShdw>
                </a:effectLst>
              </a:rPr>
              <a:t> </a:t>
            </a:r>
            <a:r>
              <a:rPr lang="fi-FI" sz="1600" dirty="0" err="1">
                <a:solidFill>
                  <a:schemeClr val="bg1"/>
                </a:solidFill>
                <a:effectLst>
                  <a:outerShdw blurRad="863600" algn="ctr" rotWithShape="0">
                    <a:prstClr val="black">
                      <a:alpha val="65000"/>
                    </a:prstClr>
                  </a:outerShdw>
                </a:effectLst>
              </a:rPr>
              <a:t>destroys</a:t>
            </a:r>
            <a:r>
              <a:rPr lang="fi-FI" sz="1600" dirty="0">
                <a:solidFill>
                  <a:schemeClr val="bg1"/>
                </a:solidFill>
                <a:effectLst>
                  <a:outerShdw blurRad="863600" algn="ctr" rotWithShape="0">
                    <a:prstClr val="black">
                      <a:alpha val="65000"/>
                    </a:prstClr>
                  </a:outerShdw>
                </a:effectLst>
              </a:rPr>
              <a:t> </a:t>
            </a:r>
            <a:r>
              <a:rPr lang="fi-FI" sz="1600" dirty="0" err="1">
                <a:solidFill>
                  <a:schemeClr val="bg1"/>
                </a:solidFill>
                <a:effectLst>
                  <a:outerShdw blurRad="863600" algn="ctr" rotWithShape="0">
                    <a:prstClr val="black">
                      <a:alpha val="65000"/>
                    </a:prstClr>
                  </a:outerShdw>
                </a:effectLst>
              </a:rPr>
              <a:t>living</a:t>
            </a:r>
            <a:r>
              <a:rPr lang="fi-FI" sz="1600" dirty="0">
                <a:solidFill>
                  <a:schemeClr val="bg1"/>
                </a:solidFill>
                <a:effectLst>
                  <a:outerShdw blurRad="863600" algn="ctr" rotWithShape="0">
                    <a:prstClr val="black">
                      <a:alpha val="65000"/>
                    </a:prstClr>
                  </a:outerShdw>
                </a:effectLst>
              </a:rPr>
              <a:t> </a:t>
            </a:r>
            <a:r>
              <a:rPr lang="fi-FI" sz="1600" dirty="0" err="1">
                <a:solidFill>
                  <a:schemeClr val="bg1"/>
                </a:solidFill>
                <a:effectLst>
                  <a:outerShdw blurRad="863600" algn="ctr" rotWithShape="0">
                    <a:prstClr val="black">
                      <a:alpha val="65000"/>
                    </a:prstClr>
                  </a:outerShdw>
                </a:effectLst>
              </a:rPr>
              <a:t>environments</a:t>
            </a:r>
            <a:r>
              <a:rPr lang="fi-FI" sz="1600" dirty="0">
                <a:solidFill>
                  <a:schemeClr val="bg1"/>
                </a:solidFill>
                <a:effectLst>
                  <a:outerShdw blurRad="863600" algn="ctr" rotWithShape="0">
                    <a:prstClr val="black">
                      <a:alpha val="65000"/>
                    </a:prstClr>
                  </a:outerShdw>
                </a:effectLst>
              </a:rPr>
              <a:t> and 	</a:t>
            </a:r>
            <a:r>
              <a:rPr lang="fi-FI" sz="1600" dirty="0" err="1">
                <a:solidFill>
                  <a:schemeClr val="bg1"/>
                </a:solidFill>
                <a:effectLst>
                  <a:outerShdw blurRad="863600" algn="ctr" rotWithShape="0">
                    <a:prstClr val="black">
                      <a:alpha val="65000"/>
                    </a:prstClr>
                  </a:outerShdw>
                </a:effectLst>
              </a:rPr>
              <a:t>sources</a:t>
            </a:r>
            <a:r>
              <a:rPr lang="fi-FI" sz="1600" dirty="0">
                <a:solidFill>
                  <a:schemeClr val="bg1"/>
                </a:solidFill>
                <a:effectLst>
                  <a:outerShdw blurRad="863600" algn="ctr" rotWithShape="0">
                    <a:prstClr val="black">
                      <a:alpha val="65000"/>
                    </a:prstClr>
                  </a:outerShdw>
                </a:effectLst>
              </a:rPr>
              <a:t> of </a:t>
            </a:r>
            <a:r>
              <a:rPr lang="fi-FI" sz="1600" dirty="0" err="1">
                <a:solidFill>
                  <a:schemeClr val="bg1"/>
                </a:solidFill>
                <a:effectLst>
                  <a:outerShdw blurRad="863600" algn="ctr" rotWithShape="0">
                    <a:prstClr val="black">
                      <a:alpha val="65000"/>
                    </a:prstClr>
                  </a:outerShdw>
                </a:effectLst>
              </a:rPr>
              <a:t>livelihood</a:t>
            </a:r>
            <a:r>
              <a:rPr lang="fi-FI" sz="1600" dirty="0">
                <a:solidFill>
                  <a:schemeClr val="bg1"/>
                </a:solidFill>
                <a:effectLst>
                  <a:outerShdw blurRad="863600" algn="ctr" rotWithShape="0">
                    <a:prstClr val="black">
                      <a:alpha val="65000"/>
                    </a:prstClr>
                  </a:outerShdw>
                </a:effectLst>
              </a:rPr>
              <a:t>.</a:t>
            </a:r>
          </a:p>
          <a:p>
            <a:pPr>
              <a:tabLst>
                <a:tab pos="388938" algn="l"/>
                <a:tab pos="746125" algn="l"/>
              </a:tabLst>
            </a:pPr>
            <a:endParaRPr lang="fi-FI" sz="1600" dirty="0">
              <a:solidFill>
                <a:schemeClr val="bg1"/>
              </a:solidFill>
              <a:effectLst>
                <a:outerShdw blurRad="863600" algn="ctr" rotWithShape="0">
                  <a:prstClr val="black">
                    <a:alpha val="65000"/>
                  </a:prstClr>
                </a:outerShdw>
              </a:effectLst>
            </a:endParaRPr>
          </a:p>
          <a:p>
            <a:pPr>
              <a:tabLst>
                <a:tab pos="388938" algn="l"/>
                <a:tab pos="746125" algn="l"/>
              </a:tabLst>
            </a:pPr>
            <a:r>
              <a:rPr lang="fi-FI" sz="1600" dirty="0">
                <a:solidFill>
                  <a:schemeClr val="bg1"/>
                </a:solidFill>
                <a:effectLst>
                  <a:outerShdw blurRad="863600" algn="ctr" rotWithShape="0">
                    <a:prstClr val="black">
                      <a:alpha val="65000"/>
                    </a:prstClr>
                  </a:outerShdw>
                </a:effectLst>
              </a:rPr>
              <a:t>•	At </a:t>
            </a:r>
            <a:r>
              <a:rPr lang="fi-FI" sz="1600" dirty="0" err="1">
                <a:solidFill>
                  <a:schemeClr val="bg1"/>
                </a:solidFill>
                <a:effectLst>
                  <a:outerShdw blurRad="863600" algn="ctr" rotWithShape="0">
                    <a:prstClr val="black">
                      <a:alpha val="65000"/>
                    </a:prstClr>
                  </a:outerShdw>
                </a:effectLst>
              </a:rPr>
              <a:t>its</a:t>
            </a:r>
            <a:r>
              <a:rPr lang="fi-FI" sz="1600" dirty="0">
                <a:solidFill>
                  <a:schemeClr val="bg1"/>
                </a:solidFill>
                <a:effectLst>
                  <a:outerShdw blurRad="863600" algn="ctr" rotWithShape="0">
                    <a:prstClr val="black">
                      <a:alpha val="65000"/>
                    </a:prstClr>
                  </a:outerShdw>
                </a:effectLst>
              </a:rPr>
              <a:t> </a:t>
            </a:r>
            <a:r>
              <a:rPr lang="fi-FI" sz="1600" dirty="0" err="1">
                <a:solidFill>
                  <a:schemeClr val="bg1"/>
                </a:solidFill>
                <a:effectLst>
                  <a:outerShdw blurRad="863600" algn="ctr" rotWithShape="0">
                    <a:prstClr val="black">
                      <a:alpha val="65000"/>
                    </a:prstClr>
                  </a:outerShdw>
                </a:effectLst>
              </a:rPr>
              <a:t>worst</a:t>
            </a:r>
            <a:r>
              <a:rPr lang="fi-FI" sz="1600" dirty="0">
                <a:solidFill>
                  <a:schemeClr val="bg1"/>
                </a:solidFill>
                <a:effectLst>
                  <a:outerShdw blurRad="863600" algn="ctr" rotWithShape="0">
                    <a:prstClr val="black">
                      <a:alpha val="65000"/>
                    </a:prstClr>
                  </a:outerShdw>
                </a:effectLst>
              </a:rPr>
              <a:t>, </a:t>
            </a:r>
            <a:r>
              <a:rPr lang="fi-FI" sz="1600" dirty="0" err="1">
                <a:solidFill>
                  <a:schemeClr val="bg1"/>
                </a:solidFill>
                <a:effectLst>
                  <a:outerShdw blurRad="863600" algn="ctr" rotWithShape="0">
                    <a:prstClr val="black">
                      <a:alpha val="65000"/>
                    </a:prstClr>
                  </a:outerShdw>
                </a:effectLst>
              </a:rPr>
              <a:t>the</a:t>
            </a:r>
            <a:r>
              <a:rPr lang="fi-FI" sz="1600" dirty="0">
                <a:solidFill>
                  <a:schemeClr val="bg1"/>
                </a:solidFill>
                <a:effectLst>
                  <a:outerShdw blurRad="863600" algn="ctr" rotWithShape="0">
                    <a:prstClr val="black">
                      <a:alpha val="65000"/>
                    </a:prstClr>
                  </a:outerShdw>
                </a:effectLst>
              </a:rPr>
              <a:t> </a:t>
            </a:r>
            <a:r>
              <a:rPr lang="fi-FI" sz="1600" dirty="0" err="1">
                <a:solidFill>
                  <a:schemeClr val="bg1"/>
                </a:solidFill>
                <a:effectLst>
                  <a:outerShdw blurRad="863600" algn="ctr" rotWithShape="0">
                    <a:prstClr val="black">
                      <a:alpha val="65000"/>
                    </a:prstClr>
                  </a:outerShdw>
                </a:effectLst>
              </a:rPr>
              <a:t>changing</a:t>
            </a:r>
            <a:r>
              <a:rPr lang="fi-FI" sz="1600" dirty="0">
                <a:solidFill>
                  <a:schemeClr val="bg1"/>
                </a:solidFill>
                <a:effectLst>
                  <a:outerShdw blurRad="863600" algn="ctr" rotWithShape="0">
                    <a:prstClr val="black">
                      <a:alpha val="65000"/>
                    </a:prstClr>
                  </a:outerShdw>
                </a:effectLst>
              </a:rPr>
              <a:t> </a:t>
            </a:r>
            <a:r>
              <a:rPr lang="fi-FI" sz="1600" dirty="0" err="1">
                <a:solidFill>
                  <a:schemeClr val="bg1"/>
                </a:solidFill>
                <a:effectLst>
                  <a:outerShdw blurRad="863600" algn="ctr" rotWithShape="0">
                    <a:prstClr val="black">
                      <a:alpha val="65000"/>
                    </a:prstClr>
                  </a:outerShdw>
                </a:effectLst>
              </a:rPr>
              <a:t>climate</a:t>
            </a:r>
            <a:r>
              <a:rPr lang="fi-FI" sz="1600" dirty="0">
                <a:solidFill>
                  <a:schemeClr val="bg1"/>
                </a:solidFill>
                <a:effectLst>
                  <a:outerShdw blurRad="863600" algn="ctr" rotWithShape="0">
                    <a:prstClr val="black">
                      <a:alpha val="65000"/>
                    </a:prstClr>
                  </a:outerShdw>
                </a:effectLst>
              </a:rPr>
              <a:t> </a:t>
            </a:r>
            <a:r>
              <a:rPr lang="fi-FI" sz="1600" dirty="0" err="1">
                <a:solidFill>
                  <a:schemeClr val="bg1"/>
                </a:solidFill>
                <a:effectLst>
                  <a:outerShdw blurRad="863600" algn="ctr" rotWithShape="0">
                    <a:prstClr val="black">
                      <a:alpha val="65000"/>
                    </a:prstClr>
                  </a:outerShdw>
                </a:effectLst>
              </a:rPr>
              <a:t>forces</a:t>
            </a:r>
            <a:r>
              <a:rPr lang="fi-FI" sz="1600" dirty="0">
                <a:solidFill>
                  <a:schemeClr val="bg1"/>
                </a:solidFill>
                <a:effectLst>
                  <a:outerShdw blurRad="863600" algn="ctr" rotWithShape="0">
                    <a:prstClr val="black">
                      <a:alpha val="65000"/>
                    </a:prstClr>
                  </a:outerShdw>
                </a:effectLst>
              </a:rPr>
              <a:t> </a:t>
            </a:r>
            <a:r>
              <a:rPr lang="fi-FI" sz="1600" dirty="0" err="1">
                <a:solidFill>
                  <a:schemeClr val="bg1"/>
                </a:solidFill>
                <a:effectLst>
                  <a:outerShdw blurRad="863600" algn="ctr" rotWithShape="0">
                    <a:prstClr val="black">
                      <a:alpha val="65000"/>
                    </a:prstClr>
                  </a:outerShdw>
                </a:effectLst>
              </a:rPr>
              <a:t>people</a:t>
            </a:r>
            <a:r>
              <a:rPr lang="fi-FI" sz="1600" dirty="0">
                <a:solidFill>
                  <a:schemeClr val="bg1"/>
                </a:solidFill>
                <a:effectLst>
                  <a:outerShdw blurRad="863600" algn="ctr" rotWithShape="0">
                    <a:prstClr val="black">
                      <a:alpha val="65000"/>
                    </a:prstClr>
                  </a:outerShdw>
                </a:effectLst>
              </a:rPr>
              <a:t> 	to </a:t>
            </a:r>
            <a:r>
              <a:rPr lang="fi-FI" sz="1600" dirty="0" err="1">
                <a:solidFill>
                  <a:schemeClr val="bg1"/>
                </a:solidFill>
                <a:effectLst>
                  <a:outerShdw blurRad="863600" algn="ctr" rotWithShape="0">
                    <a:prstClr val="black">
                      <a:alpha val="65000"/>
                    </a:prstClr>
                  </a:outerShdw>
                </a:effectLst>
              </a:rPr>
              <a:t>leave</a:t>
            </a:r>
            <a:r>
              <a:rPr lang="fi-FI" sz="1600" dirty="0">
                <a:solidFill>
                  <a:schemeClr val="bg1"/>
                </a:solidFill>
                <a:effectLst>
                  <a:outerShdw blurRad="863600" algn="ctr" rotWithShape="0">
                    <a:prstClr val="black">
                      <a:alpha val="65000"/>
                    </a:prstClr>
                  </a:outerShdw>
                </a:effectLst>
              </a:rPr>
              <a:t> </a:t>
            </a:r>
            <a:r>
              <a:rPr lang="fi-FI" sz="1600" dirty="0" err="1">
                <a:solidFill>
                  <a:schemeClr val="bg1"/>
                </a:solidFill>
                <a:effectLst>
                  <a:outerShdw blurRad="863600" algn="ctr" rotWithShape="0">
                    <a:prstClr val="black">
                      <a:alpha val="65000"/>
                    </a:prstClr>
                  </a:outerShdw>
                </a:effectLst>
              </a:rPr>
              <a:t>their</a:t>
            </a:r>
            <a:r>
              <a:rPr lang="fi-FI" sz="1600" dirty="0">
                <a:solidFill>
                  <a:schemeClr val="bg1"/>
                </a:solidFill>
                <a:effectLst>
                  <a:outerShdw blurRad="863600" algn="ctr" rotWithShape="0">
                    <a:prstClr val="black">
                      <a:alpha val="65000"/>
                    </a:prstClr>
                  </a:outerShdw>
                </a:effectLst>
              </a:rPr>
              <a:t> </a:t>
            </a:r>
            <a:r>
              <a:rPr lang="fi-FI" sz="1600" dirty="0" err="1">
                <a:solidFill>
                  <a:schemeClr val="bg1"/>
                </a:solidFill>
                <a:effectLst>
                  <a:outerShdw blurRad="863600" algn="ctr" rotWithShape="0">
                    <a:prstClr val="black">
                      <a:alpha val="65000"/>
                    </a:prstClr>
                  </a:outerShdw>
                </a:effectLst>
              </a:rPr>
              <a:t>homes</a:t>
            </a:r>
            <a:r>
              <a:rPr lang="fi-FI" sz="1600" dirty="0">
                <a:solidFill>
                  <a:schemeClr val="bg1"/>
                </a:solidFill>
                <a:effectLst>
                  <a:outerShdw blurRad="863600" algn="ctr" rotWithShape="0">
                    <a:prstClr val="black">
                      <a:alpha val="65000"/>
                    </a:prstClr>
                  </a:outerShdw>
                </a:effectLst>
              </a:rPr>
              <a:t>.</a:t>
            </a:r>
          </a:p>
          <a:p>
            <a:pPr>
              <a:tabLst>
                <a:tab pos="388938" algn="l"/>
                <a:tab pos="746125" algn="l"/>
              </a:tabLst>
            </a:pPr>
            <a:endParaRPr lang="fi-FI" sz="1600" dirty="0">
              <a:solidFill>
                <a:schemeClr val="bg1"/>
              </a:solidFill>
              <a:effectLst>
                <a:outerShdw blurRad="863600" algn="ctr" rotWithShape="0">
                  <a:prstClr val="black">
                    <a:alpha val="65000"/>
                  </a:prstClr>
                </a:outerShdw>
              </a:effectLst>
            </a:endParaRPr>
          </a:p>
          <a:p>
            <a:pPr>
              <a:tabLst>
                <a:tab pos="388938" algn="l"/>
                <a:tab pos="746125" algn="l"/>
              </a:tabLst>
            </a:pPr>
            <a:r>
              <a:rPr lang="fi-FI" sz="1600" dirty="0">
                <a:solidFill>
                  <a:schemeClr val="bg1"/>
                </a:solidFill>
                <a:effectLst>
                  <a:outerShdw blurRad="863600" algn="ctr" rotWithShape="0">
                    <a:prstClr val="black">
                      <a:alpha val="65000"/>
                    </a:prstClr>
                  </a:outerShdw>
                </a:effectLst>
              </a:rPr>
              <a:t>•	A </a:t>
            </a:r>
            <a:r>
              <a:rPr lang="fi-FI" sz="1600" dirty="0" err="1">
                <a:solidFill>
                  <a:schemeClr val="bg1"/>
                </a:solidFill>
                <a:effectLst>
                  <a:outerShdw blurRad="863600" algn="ctr" rotWithShape="0">
                    <a:prstClr val="black">
                      <a:alpha val="65000"/>
                    </a:prstClr>
                  </a:outerShdw>
                </a:effectLst>
              </a:rPr>
              <a:t>direct</a:t>
            </a:r>
            <a:r>
              <a:rPr lang="fi-FI" sz="1600" dirty="0">
                <a:solidFill>
                  <a:schemeClr val="bg1"/>
                </a:solidFill>
                <a:effectLst>
                  <a:outerShdw blurRad="863600" algn="ctr" rotWithShape="0">
                    <a:prstClr val="black">
                      <a:alpha val="65000"/>
                    </a:prstClr>
                  </a:outerShdw>
                </a:effectLst>
              </a:rPr>
              <a:t> </a:t>
            </a:r>
            <a:r>
              <a:rPr lang="fi-FI" sz="1600" dirty="0" err="1">
                <a:solidFill>
                  <a:schemeClr val="bg1"/>
                </a:solidFill>
                <a:effectLst>
                  <a:outerShdw blurRad="863600" algn="ctr" rotWithShape="0">
                    <a:prstClr val="black">
                      <a:alpha val="65000"/>
                    </a:prstClr>
                  </a:outerShdw>
                </a:effectLst>
              </a:rPr>
              <a:t>cause</a:t>
            </a:r>
            <a:r>
              <a:rPr lang="fi-FI" sz="1600" dirty="0">
                <a:solidFill>
                  <a:schemeClr val="bg1"/>
                </a:solidFill>
                <a:effectLst>
                  <a:outerShdw blurRad="863600" algn="ctr" rotWithShape="0">
                    <a:prstClr val="black">
                      <a:alpha val="65000"/>
                    </a:prstClr>
                  </a:outerShdw>
                </a:effectLst>
              </a:rPr>
              <a:t> and </a:t>
            </a:r>
            <a:r>
              <a:rPr lang="fi-FI" sz="1600" dirty="0" err="1">
                <a:solidFill>
                  <a:schemeClr val="bg1"/>
                </a:solidFill>
                <a:effectLst>
                  <a:outerShdw blurRad="863600" algn="ctr" rotWithShape="0">
                    <a:prstClr val="black">
                      <a:alpha val="65000"/>
                    </a:prstClr>
                  </a:outerShdw>
                </a:effectLst>
              </a:rPr>
              <a:t>effect</a:t>
            </a:r>
            <a:r>
              <a:rPr lang="fi-FI" sz="1600" dirty="0">
                <a:solidFill>
                  <a:schemeClr val="bg1"/>
                </a:solidFill>
                <a:effectLst>
                  <a:outerShdw blurRad="863600" algn="ctr" rotWithShape="0">
                    <a:prstClr val="black">
                      <a:alpha val="65000"/>
                    </a:prstClr>
                  </a:outerShdw>
                </a:effectLst>
              </a:rPr>
              <a:t> </a:t>
            </a:r>
            <a:r>
              <a:rPr lang="fi-FI" sz="1600" dirty="0" err="1">
                <a:solidFill>
                  <a:schemeClr val="bg1"/>
                </a:solidFill>
                <a:effectLst>
                  <a:outerShdw blurRad="863600" algn="ctr" rotWithShape="0">
                    <a:prstClr val="black">
                      <a:alpha val="65000"/>
                    </a:prstClr>
                  </a:outerShdw>
                </a:effectLst>
              </a:rPr>
              <a:t>relationship</a:t>
            </a:r>
            <a:r>
              <a:rPr lang="fi-FI" sz="1600" dirty="0">
                <a:solidFill>
                  <a:schemeClr val="bg1"/>
                </a:solidFill>
                <a:effectLst>
                  <a:outerShdw blurRad="863600" algn="ctr" rotWithShape="0">
                    <a:prstClr val="black">
                      <a:alpha val="65000"/>
                    </a:prstClr>
                  </a:outerShdw>
                </a:effectLst>
              </a:rPr>
              <a:t> </a:t>
            </a:r>
            <a:r>
              <a:rPr lang="fi-FI" sz="1600" dirty="0" err="1">
                <a:solidFill>
                  <a:schemeClr val="bg1"/>
                </a:solidFill>
                <a:effectLst>
                  <a:outerShdw blurRad="863600" algn="ctr" rotWithShape="0">
                    <a:prstClr val="black">
                      <a:alpha val="65000"/>
                    </a:prstClr>
                  </a:outerShdw>
                </a:effectLst>
              </a:rPr>
              <a:t>between</a:t>
            </a:r>
            <a:r>
              <a:rPr lang="fi-FI" sz="1600" dirty="0">
                <a:solidFill>
                  <a:schemeClr val="bg1"/>
                </a:solidFill>
                <a:effectLst>
                  <a:outerShdw blurRad="863600" algn="ctr" rotWithShape="0">
                    <a:prstClr val="black">
                      <a:alpha val="65000"/>
                    </a:prstClr>
                  </a:outerShdw>
                </a:effectLst>
              </a:rPr>
              <a:t> 	</a:t>
            </a:r>
            <a:r>
              <a:rPr lang="fi-FI" sz="1600" dirty="0" err="1">
                <a:solidFill>
                  <a:schemeClr val="bg1"/>
                </a:solidFill>
                <a:effectLst>
                  <a:outerShdw blurRad="863600" algn="ctr" rotWithShape="0">
                    <a:prstClr val="black">
                      <a:alpha val="65000"/>
                    </a:prstClr>
                  </a:outerShdw>
                </a:effectLst>
              </a:rPr>
              <a:t>refugees</a:t>
            </a:r>
            <a:r>
              <a:rPr lang="fi-FI" sz="1600" dirty="0">
                <a:solidFill>
                  <a:schemeClr val="bg1"/>
                </a:solidFill>
                <a:effectLst>
                  <a:outerShdw blurRad="863600" algn="ctr" rotWithShape="0">
                    <a:prstClr val="black">
                      <a:alpha val="65000"/>
                    </a:prstClr>
                  </a:outerShdw>
                </a:effectLst>
              </a:rPr>
              <a:t> and </a:t>
            </a:r>
            <a:r>
              <a:rPr lang="fi-FI" sz="1600" dirty="0" err="1">
                <a:solidFill>
                  <a:schemeClr val="bg1"/>
                </a:solidFill>
                <a:effectLst>
                  <a:outerShdw blurRad="863600" algn="ctr" rotWithShape="0">
                    <a:prstClr val="black">
                      <a:alpha val="65000"/>
                    </a:prstClr>
                  </a:outerShdw>
                </a:effectLst>
              </a:rPr>
              <a:t>climate</a:t>
            </a:r>
            <a:r>
              <a:rPr lang="fi-FI" sz="1600" dirty="0">
                <a:solidFill>
                  <a:schemeClr val="bg1"/>
                </a:solidFill>
                <a:effectLst>
                  <a:outerShdw blurRad="863600" algn="ctr" rotWithShape="0">
                    <a:prstClr val="black">
                      <a:alpha val="65000"/>
                    </a:prstClr>
                  </a:outerShdw>
                </a:effectLst>
              </a:rPr>
              <a:t> </a:t>
            </a:r>
            <a:r>
              <a:rPr lang="fi-FI" sz="1600" dirty="0" err="1">
                <a:solidFill>
                  <a:schemeClr val="bg1"/>
                </a:solidFill>
                <a:effectLst>
                  <a:outerShdw blurRad="863600" algn="ctr" rotWithShape="0">
                    <a:prstClr val="black">
                      <a:alpha val="65000"/>
                    </a:prstClr>
                  </a:outerShdw>
                </a:effectLst>
              </a:rPr>
              <a:t>change</a:t>
            </a:r>
            <a:r>
              <a:rPr lang="fi-FI" sz="1600" dirty="0">
                <a:solidFill>
                  <a:schemeClr val="bg1"/>
                </a:solidFill>
                <a:effectLst>
                  <a:outerShdw blurRad="863600" algn="ctr" rotWithShape="0">
                    <a:prstClr val="black">
                      <a:alpha val="65000"/>
                    </a:prstClr>
                  </a:outerShdw>
                </a:effectLst>
              </a:rPr>
              <a:t> is </a:t>
            </a:r>
            <a:r>
              <a:rPr lang="fi-FI" sz="1600" dirty="0" err="1">
                <a:solidFill>
                  <a:schemeClr val="bg1"/>
                </a:solidFill>
                <a:effectLst>
                  <a:outerShdw blurRad="863600" algn="ctr" rotWithShape="0">
                    <a:prstClr val="black">
                      <a:alpha val="65000"/>
                    </a:prstClr>
                  </a:outerShdw>
                </a:effectLst>
              </a:rPr>
              <a:t>difficult</a:t>
            </a:r>
            <a:r>
              <a:rPr lang="fi-FI" sz="1600" dirty="0">
                <a:solidFill>
                  <a:schemeClr val="bg1"/>
                </a:solidFill>
                <a:effectLst>
                  <a:outerShdw blurRad="863600" algn="ctr" rotWithShape="0">
                    <a:prstClr val="black">
                      <a:alpha val="65000"/>
                    </a:prstClr>
                  </a:outerShdw>
                </a:effectLst>
              </a:rPr>
              <a:t> to 	</a:t>
            </a:r>
            <a:r>
              <a:rPr lang="fi-FI" sz="1600" dirty="0" err="1">
                <a:solidFill>
                  <a:schemeClr val="bg1"/>
                </a:solidFill>
                <a:effectLst>
                  <a:outerShdw blurRad="863600" algn="ctr" rotWithShape="0">
                    <a:prstClr val="black">
                      <a:alpha val="65000"/>
                    </a:prstClr>
                  </a:outerShdw>
                </a:effectLst>
              </a:rPr>
              <a:t>prove</a:t>
            </a:r>
            <a:r>
              <a:rPr lang="fi-FI" sz="1600" dirty="0">
                <a:solidFill>
                  <a:schemeClr val="bg1"/>
                </a:solidFill>
                <a:effectLst>
                  <a:outerShdw blurRad="863600" algn="ctr" rotWithShape="0">
                    <a:prstClr val="black">
                      <a:alpha val="65000"/>
                    </a:prstClr>
                  </a:outerShdw>
                </a:effectLst>
              </a:rPr>
              <a:t>.</a:t>
            </a:r>
          </a:p>
        </p:txBody>
      </p:sp>
    </p:spTree>
    <p:extLst>
      <p:ext uri="{BB962C8B-B14F-4D97-AF65-F5344CB8AC3E}">
        <p14:creationId xmlns:p14="http://schemas.microsoft.com/office/powerpoint/2010/main" val="1007218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textruta 7">
            <a:extLst>
              <a:ext uri="{FF2B5EF4-FFF2-40B4-BE49-F238E27FC236}">
                <a16:creationId xmlns:a16="http://schemas.microsoft.com/office/drawing/2014/main" id="{FC436953-B3BF-1B4F-9B6A-5D19D9C90A3C}"/>
              </a:ext>
            </a:extLst>
          </p:cNvPr>
          <p:cNvSpPr txBox="1"/>
          <p:nvPr/>
        </p:nvSpPr>
        <p:spPr>
          <a:xfrm>
            <a:off x="2982072" y="937821"/>
            <a:ext cx="6233426" cy="2123658"/>
          </a:xfrm>
          <a:prstGeom prst="rect">
            <a:avLst/>
          </a:prstGeom>
          <a:noFill/>
        </p:spPr>
        <p:txBody>
          <a:bodyPr wrap="square" rtlCol="0">
            <a:spAutoFit/>
          </a:bodyPr>
          <a:lstStyle/>
          <a:p>
            <a:pPr lvl="0" algn="ctr"/>
            <a:r>
              <a:rPr lang="fi-FI" sz="4400" cap="all" dirty="0">
                <a:solidFill>
                  <a:prstClr val="white"/>
                </a:solidFill>
                <a:latin typeface="Arial Black"/>
              </a:rPr>
              <a:t>CLIMATE CHANGE AS A CAUSE OF MIGRATION</a:t>
            </a:r>
            <a:endParaRPr lang="sv-FI" sz="4400" cap="all" dirty="0">
              <a:solidFill>
                <a:prstClr val="white"/>
              </a:solidFill>
              <a:latin typeface="Arial Black"/>
            </a:endParaRPr>
          </a:p>
        </p:txBody>
      </p:sp>
      <p:cxnSp>
        <p:nvCxnSpPr>
          <p:cNvPr id="5" name="Rak 4">
            <a:extLst>
              <a:ext uri="{FF2B5EF4-FFF2-40B4-BE49-F238E27FC236}">
                <a16:creationId xmlns:a16="http://schemas.microsoft.com/office/drawing/2014/main" id="{679286E9-AA65-7840-A2D5-27D9EE2A75B0}"/>
              </a:ext>
            </a:extLst>
          </p:cNvPr>
          <p:cNvCxnSpPr>
            <a:cxnSpLocks/>
          </p:cNvCxnSpPr>
          <p:nvPr/>
        </p:nvCxnSpPr>
        <p:spPr>
          <a:xfrm>
            <a:off x="2003367" y="3595080"/>
            <a:ext cx="78198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Rak 20">
            <a:extLst>
              <a:ext uri="{FF2B5EF4-FFF2-40B4-BE49-F238E27FC236}">
                <a16:creationId xmlns:a16="http://schemas.microsoft.com/office/drawing/2014/main" id="{39D041F8-2497-2E4E-A178-5FE96B312E49}"/>
              </a:ext>
            </a:extLst>
          </p:cNvPr>
          <p:cNvCxnSpPr>
            <a:cxnSpLocks/>
          </p:cNvCxnSpPr>
          <p:nvPr/>
        </p:nvCxnSpPr>
        <p:spPr>
          <a:xfrm>
            <a:off x="2003367" y="4228574"/>
            <a:ext cx="78198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ruta 8">
            <a:extLst>
              <a:ext uri="{FF2B5EF4-FFF2-40B4-BE49-F238E27FC236}">
                <a16:creationId xmlns:a16="http://schemas.microsoft.com/office/drawing/2014/main" id="{D95558CC-8316-FF40-8212-9E5D0BC971F9}"/>
              </a:ext>
            </a:extLst>
          </p:cNvPr>
          <p:cNvSpPr txBox="1"/>
          <p:nvPr/>
        </p:nvSpPr>
        <p:spPr>
          <a:xfrm>
            <a:off x="2062285" y="3721922"/>
            <a:ext cx="3659246" cy="1649491"/>
          </a:xfrm>
          <a:prstGeom prst="rect">
            <a:avLst/>
          </a:prstGeom>
          <a:noFill/>
        </p:spPr>
        <p:txBody>
          <a:bodyPr wrap="square" rtlCol="0">
            <a:spAutoFit/>
          </a:bodyPr>
          <a:lstStyle/>
          <a:p>
            <a:pPr lvl="0" algn="ctr">
              <a:tabLst>
                <a:tab pos="388938" algn="l"/>
                <a:tab pos="746125" algn="l"/>
              </a:tabLst>
            </a:pPr>
            <a:r>
              <a:rPr lang="fi-FI" sz="1600" b="1" dirty="0" err="1">
                <a:solidFill>
                  <a:prstClr val="white"/>
                </a:solidFill>
              </a:rPr>
              <a:t>Slowly</a:t>
            </a:r>
            <a:r>
              <a:rPr lang="fi-FI" sz="1600" b="1" dirty="0">
                <a:solidFill>
                  <a:prstClr val="white"/>
                </a:solidFill>
              </a:rPr>
              <a:t> </a:t>
            </a:r>
            <a:r>
              <a:rPr lang="fi-FI" sz="1600" b="1" dirty="0" err="1">
                <a:solidFill>
                  <a:prstClr val="white"/>
                </a:solidFill>
              </a:rPr>
              <a:t>occurring</a:t>
            </a:r>
            <a:r>
              <a:rPr lang="fi-FI" sz="1600" b="1" dirty="0">
                <a:solidFill>
                  <a:prstClr val="white"/>
                </a:solidFill>
              </a:rPr>
              <a:t> </a:t>
            </a:r>
            <a:r>
              <a:rPr lang="fi-FI" sz="1600" b="1" dirty="0" err="1">
                <a:solidFill>
                  <a:prstClr val="white"/>
                </a:solidFill>
              </a:rPr>
              <a:t>migration</a:t>
            </a:r>
            <a:br>
              <a:rPr lang="fi-FI" sz="1600" b="1" dirty="0">
                <a:solidFill>
                  <a:prstClr val="white"/>
                </a:solidFill>
              </a:rPr>
            </a:br>
            <a:endParaRPr lang="fi-FI" sz="1600" b="1" dirty="0">
              <a:solidFill>
                <a:prstClr val="white"/>
              </a:solidFill>
            </a:endParaRPr>
          </a:p>
          <a:p>
            <a:pPr lvl="0" algn="ctr">
              <a:lnSpc>
                <a:spcPct val="150000"/>
              </a:lnSpc>
              <a:tabLst>
                <a:tab pos="388938" algn="l"/>
                <a:tab pos="746125" algn="l"/>
              </a:tabLst>
            </a:pPr>
            <a:r>
              <a:rPr lang="en-US" sz="1600" dirty="0">
                <a:solidFill>
                  <a:prstClr val="white"/>
                </a:solidFill>
              </a:rPr>
              <a:t>Gradual changes</a:t>
            </a:r>
          </a:p>
          <a:p>
            <a:pPr lvl="0" algn="ctr">
              <a:lnSpc>
                <a:spcPct val="150000"/>
              </a:lnSpc>
              <a:tabLst>
                <a:tab pos="388938" algn="l"/>
                <a:tab pos="746125" algn="l"/>
              </a:tabLst>
            </a:pPr>
            <a:r>
              <a:rPr lang="en-US" sz="1600" dirty="0">
                <a:solidFill>
                  <a:prstClr val="white"/>
                </a:solidFill>
              </a:rPr>
              <a:t>	</a:t>
            </a:r>
            <a:r>
              <a:rPr lang="fi-FI" sz="1600" dirty="0">
                <a:solidFill>
                  <a:schemeClr val="bg1"/>
                </a:solidFill>
              </a:rPr>
              <a:t> </a:t>
            </a:r>
            <a:r>
              <a:rPr lang="fi-FI" sz="1600" dirty="0" err="1">
                <a:solidFill>
                  <a:schemeClr val="bg1"/>
                </a:solidFill>
              </a:rPr>
              <a:t>Changes</a:t>
            </a:r>
            <a:r>
              <a:rPr lang="fi-FI" sz="1600" dirty="0">
                <a:solidFill>
                  <a:schemeClr val="bg1"/>
                </a:solidFill>
              </a:rPr>
              <a:t> in </a:t>
            </a:r>
            <a:r>
              <a:rPr lang="fi-FI" sz="1600" dirty="0" err="1">
                <a:solidFill>
                  <a:schemeClr val="bg1"/>
                </a:solidFill>
              </a:rPr>
              <a:t>living</a:t>
            </a:r>
            <a:r>
              <a:rPr lang="fi-FI" sz="1600" dirty="0">
                <a:solidFill>
                  <a:schemeClr val="bg1"/>
                </a:solidFill>
              </a:rPr>
              <a:t> </a:t>
            </a:r>
            <a:r>
              <a:rPr lang="fi-FI" sz="1600" dirty="0" err="1">
                <a:solidFill>
                  <a:schemeClr val="bg1"/>
                </a:solidFill>
              </a:rPr>
              <a:t>conditions</a:t>
            </a:r>
            <a:endParaRPr lang="en-US" sz="1600" dirty="0">
              <a:solidFill>
                <a:prstClr val="white"/>
              </a:solidFill>
            </a:endParaRPr>
          </a:p>
          <a:p>
            <a:pPr lvl="0" algn="ctr">
              <a:lnSpc>
                <a:spcPct val="150000"/>
              </a:lnSpc>
              <a:tabLst>
                <a:tab pos="388938" algn="l"/>
                <a:tab pos="746125" algn="l"/>
              </a:tabLst>
            </a:pPr>
            <a:r>
              <a:rPr lang="fi-FI" sz="1600" dirty="0" err="1">
                <a:solidFill>
                  <a:schemeClr val="bg1"/>
                </a:solidFill>
              </a:rPr>
              <a:t>Permanence</a:t>
            </a:r>
            <a:endParaRPr kumimoji="0" lang="fi-FI" sz="1600" b="0" i="0" u="none" strike="noStrike" kern="1200" cap="none" spc="0" normalizeH="0" baseline="0" noProof="0" dirty="0">
              <a:ln>
                <a:noFill/>
              </a:ln>
              <a:solidFill>
                <a:prstClr val="white"/>
              </a:solidFill>
              <a:effectLst/>
              <a:uLnTx/>
              <a:uFillTx/>
              <a:latin typeface="Muli"/>
              <a:ea typeface="+mn-ea"/>
              <a:cs typeface="+mn-cs"/>
            </a:endParaRPr>
          </a:p>
        </p:txBody>
      </p:sp>
      <p:sp>
        <p:nvSpPr>
          <p:cNvPr id="6" name="textruta 5">
            <a:extLst>
              <a:ext uri="{FF2B5EF4-FFF2-40B4-BE49-F238E27FC236}">
                <a16:creationId xmlns:a16="http://schemas.microsoft.com/office/drawing/2014/main" id="{F126E2BB-B962-934E-B5E5-B866E38411EF}"/>
              </a:ext>
            </a:extLst>
          </p:cNvPr>
          <p:cNvSpPr txBox="1"/>
          <p:nvPr/>
        </p:nvSpPr>
        <p:spPr>
          <a:xfrm>
            <a:off x="6685054" y="3721922"/>
            <a:ext cx="3138209" cy="1649491"/>
          </a:xfrm>
          <a:prstGeom prst="rect">
            <a:avLst/>
          </a:prstGeom>
          <a:noFill/>
        </p:spPr>
        <p:txBody>
          <a:bodyPr wrap="square" rtlCol="0">
            <a:spAutoFit/>
          </a:bodyPr>
          <a:lstStyle/>
          <a:p>
            <a:pPr lvl="0" algn="ctr">
              <a:tabLst>
                <a:tab pos="388938" algn="l"/>
                <a:tab pos="746125" algn="l"/>
              </a:tabLst>
            </a:pPr>
            <a:r>
              <a:rPr lang="fi-FI" sz="1600" b="1" dirty="0" err="1">
                <a:solidFill>
                  <a:prstClr val="white"/>
                </a:solidFill>
              </a:rPr>
              <a:t>Sudden</a:t>
            </a:r>
            <a:r>
              <a:rPr lang="fi-FI" sz="1600" b="1" dirty="0">
                <a:solidFill>
                  <a:prstClr val="white"/>
                </a:solidFill>
              </a:rPr>
              <a:t> </a:t>
            </a:r>
            <a:r>
              <a:rPr lang="fi-FI" sz="1600" b="1" dirty="0" err="1">
                <a:solidFill>
                  <a:prstClr val="white"/>
                </a:solidFill>
              </a:rPr>
              <a:t>migration</a:t>
            </a:r>
            <a:br>
              <a:rPr lang="fi-FI" sz="1600" b="1" dirty="0">
                <a:solidFill>
                  <a:prstClr val="white"/>
                </a:solidFill>
              </a:rPr>
            </a:br>
            <a:endParaRPr lang="fi-FI" sz="1600" b="1" dirty="0">
              <a:solidFill>
                <a:prstClr val="white"/>
              </a:solidFill>
            </a:endParaRPr>
          </a:p>
          <a:p>
            <a:pPr lvl="0" algn="ctr">
              <a:lnSpc>
                <a:spcPct val="150000"/>
              </a:lnSpc>
              <a:tabLst>
                <a:tab pos="388938" algn="l"/>
                <a:tab pos="746125" algn="l"/>
              </a:tabLst>
            </a:pPr>
            <a:r>
              <a:rPr lang="fi-FI" sz="1600" dirty="0" err="1">
                <a:solidFill>
                  <a:schemeClr val="bg1"/>
                </a:solidFill>
              </a:rPr>
              <a:t>Sudden</a:t>
            </a:r>
            <a:r>
              <a:rPr lang="fi-FI" sz="1600" dirty="0">
                <a:solidFill>
                  <a:schemeClr val="bg1"/>
                </a:solidFill>
              </a:rPr>
              <a:t> </a:t>
            </a:r>
            <a:r>
              <a:rPr lang="fi-FI" sz="1600" dirty="0" err="1">
                <a:solidFill>
                  <a:schemeClr val="bg1"/>
                </a:solidFill>
              </a:rPr>
              <a:t>occurrence</a:t>
            </a:r>
            <a:br>
              <a:rPr kumimoji="0" lang="fi-FI" sz="1600" b="0" i="0" u="none" strike="noStrike" kern="1200" cap="none" spc="0" normalizeH="0" baseline="0" noProof="0" dirty="0">
                <a:ln>
                  <a:noFill/>
                </a:ln>
                <a:solidFill>
                  <a:prstClr val="white"/>
                </a:solidFill>
                <a:effectLst/>
                <a:uLnTx/>
                <a:uFillTx/>
                <a:latin typeface="Muli"/>
                <a:ea typeface="+mn-ea"/>
                <a:cs typeface="+mn-cs"/>
              </a:rPr>
            </a:br>
            <a:r>
              <a:rPr lang="fi-FI" sz="1600" dirty="0" err="1">
                <a:solidFill>
                  <a:schemeClr val="bg1"/>
                </a:solidFill>
              </a:rPr>
              <a:t>Sudden</a:t>
            </a:r>
            <a:r>
              <a:rPr lang="fi-FI" sz="1600" dirty="0">
                <a:solidFill>
                  <a:schemeClr val="bg1"/>
                </a:solidFill>
              </a:rPr>
              <a:t> </a:t>
            </a:r>
            <a:r>
              <a:rPr lang="fi-FI" sz="1600" dirty="0" err="1">
                <a:solidFill>
                  <a:schemeClr val="bg1"/>
                </a:solidFill>
              </a:rPr>
              <a:t>natural</a:t>
            </a:r>
            <a:r>
              <a:rPr lang="fi-FI" sz="1600" dirty="0">
                <a:solidFill>
                  <a:schemeClr val="bg1"/>
                </a:solidFill>
              </a:rPr>
              <a:t> </a:t>
            </a:r>
            <a:r>
              <a:rPr lang="fi-FI" sz="1600" dirty="0" err="1">
                <a:solidFill>
                  <a:schemeClr val="bg1"/>
                </a:solidFill>
              </a:rPr>
              <a:t>disasters</a:t>
            </a:r>
            <a:endParaRPr kumimoji="0" lang="fi-FI" sz="1600" b="0" i="0" u="none" strike="noStrike" kern="1200" cap="none" spc="0" normalizeH="0" baseline="0" noProof="0" dirty="0">
              <a:ln>
                <a:noFill/>
              </a:ln>
              <a:solidFill>
                <a:prstClr val="white"/>
              </a:solidFill>
              <a:effectLst/>
              <a:uLnTx/>
              <a:uFillTx/>
              <a:latin typeface="Muli"/>
              <a:ea typeface="+mn-ea"/>
              <a:cs typeface="+mn-cs"/>
            </a:endParaRPr>
          </a:p>
          <a:p>
            <a:pPr lvl="0" algn="ctr">
              <a:lnSpc>
                <a:spcPct val="150000"/>
              </a:lnSpc>
              <a:tabLst>
                <a:tab pos="388938" algn="l"/>
                <a:tab pos="746125" algn="l"/>
              </a:tabLst>
            </a:pPr>
            <a:r>
              <a:rPr lang="fi-FI" sz="1600" dirty="0" err="1">
                <a:solidFill>
                  <a:schemeClr val="bg1"/>
                </a:solidFill>
              </a:rPr>
              <a:t>Possibility</a:t>
            </a:r>
            <a:r>
              <a:rPr lang="fi-FI" sz="1600" dirty="0">
                <a:solidFill>
                  <a:schemeClr val="bg1"/>
                </a:solidFill>
              </a:rPr>
              <a:t> of </a:t>
            </a:r>
            <a:r>
              <a:rPr lang="fi-FI" sz="1600" dirty="0" err="1">
                <a:solidFill>
                  <a:schemeClr val="bg1"/>
                </a:solidFill>
              </a:rPr>
              <a:t>returning</a:t>
            </a:r>
            <a:endParaRPr kumimoji="0" lang="fi-FI" sz="1600" b="0" i="0" u="none" strike="noStrike" kern="1200" cap="none" spc="0" normalizeH="0" baseline="0" noProof="0" dirty="0">
              <a:ln>
                <a:noFill/>
              </a:ln>
              <a:solidFill>
                <a:prstClr val="white"/>
              </a:solidFill>
              <a:effectLst/>
              <a:uLnTx/>
              <a:uFillTx/>
              <a:latin typeface="Muli"/>
              <a:ea typeface="+mn-ea"/>
              <a:cs typeface="+mn-cs"/>
            </a:endParaRPr>
          </a:p>
        </p:txBody>
      </p:sp>
      <p:cxnSp>
        <p:nvCxnSpPr>
          <p:cNvPr id="23" name="Rak 22">
            <a:extLst>
              <a:ext uri="{FF2B5EF4-FFF2-40B4-BE49-F238E27FC236}">
                <a16:creationId xmlns:a16="http://schemas.microsoft.com/office/drawing/2014/main" id="{CC2C0F9E-2CB1-6648-8A13-23EECF81C3FF}"/>
              </a:ext>
            </a:extLst>
          </p:cNvPr>
          <p:cNvCxnSpPr>
            <a:cxnSpLocks/>
          </p:cNvCxnSpPr>
          <p:nvPr/>
        </p:nvCxnSpPr>
        <p:spPr>
          <a:xfrm>
            <a:off x="6098785" y="3429000"/>
            <a:ext cx="0" cy="21550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Rak 20">
            <a:extLst>
              <a:ext uri="{FF2B5EF4-FFF2-40B4-BE49-F238E27FC236}">
                <a16:creationId xmlns:a16="http://schemas.microsoft.com/office/drawing/2014/main" id="{6CD04DEF-4E1D-460C-BA10-3191C7B4D1BC}"/>
              </a:ext>
            </a:extLst>
          </p:cNvPr>
          <p:cNvCxnSpPr>
            <a:cxnSpLocks/>
          </p:cNvCxnSpPr>
          <p:nvPr/>
        </p:nvCxnSpPr>
        <p:spPr>
          <a:xfrm>
            <a:off x="2003367" y="4638425"/>
            <a:ext cx="78198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Rak 20">
            <a:extLst>
              <a:ext uri="{FF2B5EF4-FFF2-40B4-BE49-F238E27FC236}">
                <a16:creationId xmlns:a16="http://schemas.microsoft.com/office/drawing/2014/main" id="{644B96D8-A5B4-4865-898A-92E6A770B39F}"/>
              </a:ext>
            </a:extLst>
          </p:cNvPr>
          <p:cNvCxnSpPr>
            <a:cxnSpLocks/>
          </p:cNvCxnSpPr>
          <p:nvPr/>
        </p:nvCxnSpPr>
        <p:spPr>
          <a:xfrm>
            <a:off x="2003367" y="5003891"/>
            <a:ext cx="78198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Rak 20">
            <a:extLst>
              <a:ext uri="{FF2B5EF4-FFF2-40B4-BE49-F238E27FC236}">
                <a16:creationId xmlns:a16="http://schemas.microsoft.com/office/drawing/2014/main" id="{86864944-08D5-4A11-988A-2E1BC15FA1BF}"/>
              </a:ext>
            </a:extLst>
          </p:cNvPr>
          <p:cNvCxnSpPr>
            <a:cxnSpLocks/>
          </p:cNvCxnSpPr>
          <p:nvPr/>
        </p:nvCxnSpPr>
        <p:spPr>
          <a:xfrm>
            <a:off x="2003367" y="5371413"/>
            <a:ext cx="78198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Kuva 12">
            <a:extLst>
              <a:ext uri="{FF2B5EF4-FFF2-40B4-BE49-F238E27FC236}">
                <a16:creationId xmlns:a16="http://schemas.microsoft.com/office/drawing/2014/main" id="{6C4A4D91-CCC9-48AE-87B5-2867BB2608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1863" y="6151418"/>
            <a:ext cx="2450137" cy="706582"/>
          </a:xfrm>
          <a:prstGeom prst="rect">
            <a:avLst/>
          </a:prstGeom>
        </p:spPr>
      </p:pic>
    </p:spTree>
    <p:extLst>
      <p:ext uri="{BB962C8B-B14F-4D97-AF65-F5344CB8AC3E}">
        <p14:creationId xmlns:p14="http://schemas.microsoft.com/office/powerpoint/2010/main" val="2548382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34C686B5-D6B5-5A48-B26D-49FB68843348}"/>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textruta 7">
            <a:extLst>
              <a:ext uri="{FF2B5EF4-FFF2-40B4-BE49-F238E27FC236}">
                <a16:creationId xmlns:a16="http://schemas.microsoft.com/office/drawing/2014/main" id="{FC436953-B3BF-1B4F-9B6A-5D19D9C90A3C}"/>
              </a:ext>
            </a:extLst>
          </p:cNvPr>
          <p:cNvSpPr txBox="1"/>
          <p:nvPr/>
        </p:nvSpPr>
        <p:spPr>
          <a:xfrm>
            <a:off x="1065388" y="1261106"/>
            <a:ext cx="7710311" cy="1446550"/>
          </a:xfrm>
          <a:prstGeom prst="rect">
            <a:avLst/>
          </a:prstGeom>
          <a:noFill/>
        </p:spPr>
        <p:txBody>
          <a:bodyPr wrap="square" rtlCol="0">
            <a:spAutoFit/>
          </a:bodyPr>
          <a:lstStyle/>
          <a:p>
            <a:r>
              <a:rPr lang="fi-FI" sz="4400" cap="all" dirty="0">
                <a:solidFill>
                  <a:schemeClr val="bg1"/>
                </a:solidFill>
                <a:effectLst>
                  <a:outerShdw blurRad="622300" algn="ctr" rotWithShape="0">
                    <a:prstClr val="black">
                      <a:alpha val="75000"/>
                    </a:prstClr>
                  </a:outerShdw>
                </a:effectLst>
                <a:latin typeface="+mj-lt"/>
              </a:rPr>
              <a:t>CLIMATE CHANGE </a:t>
            </a:r>
          </a:p>
          <a:p>
            <a:r>
              <a:rPr lang="fi-FI" sz="4400" cap="all" dirty="0">
                <a:solidFill>
                  <a:schemeClr val="bg1"/>
                </a:solidFill>
                <a:effectLst>
                  <a:outerShdw blurRad="622300" algn="ctr" rotWithShape="0">
                    <a:prstClr val="black">
                      <a:alpha val="75000"/>
                    </a:prstClr>
                  </a:outerShdw>
                </a:effectLst>
                <a:latin typeface="+mj-lt"/>
              </a:rPr>
              <a:t>AS A RISK FACTOR</a:t>
            </a:r>
            <a:endParaRPr lang="sv-FI" sz="4400" cap="all" dirty="0">
              <a:solidFill>
                <a:schemeClr val="bg1"/>
              </a:solidFill>
              <a:effectLst>
                <a:outerShdw blurRad="622300" algn="ctr" rotWithShape="0">
                  <a:prstClr val="black">
                    <a:alpha val="75000"/>
                  </a:prstClr>
                </a:outerShdw>
              </a:effectLst>
              <a:latin typeface="+mj-lt"/>
            </a:endParaRPr>
          </a:p>
        </p:txBody>
      </p:sp>
      <p:sp>
        <p:nvSpPr>
          <p:cNvPr id="9" name="textruta 8">
            <a:extLst>
              <a:ext uri="{FF2B5EF4-FFF2-40B4-BE49-F238E27FC236}">
                <a16:creationId xmlns:a16="http://schemas.microsoft.com/office/drawing/2014/main" id="{D95558CC-8316-FF40-8212-9E5D0BC971F9}"/>
              </a:ext>
            </a:extLst>
          </p:cNvPr>
          <p:cNvSpPr txBox="1"/>
          <p:nvPr/>
        </p:nvSpPr>
        <p:spPr>
          <a:xfrm>
            <a:off x="1065389" y="3351667"/>
            <a:ext cx="6167618" cy="2308324"/>
          </a:xfrm>
          <a:prstGeom prst="rect">
            <a:avLst/>
          </a:prstGeom>
          <a:noFill/>
        </p:spPr>
        <p:txBody>
          <a:bodyPr wrap="square" rtlCol="0">
            <a:spAutoFit/>
          </a:bodyPr>
          <a:lstStyle/>
          <a:p>
            <a:pPr>
              <a:tabLst>
                <a:tab pos="388938" algn="l"/>
                <a:tab pos="746125" algn="l"/>
              </a:tabLst>
            </a:pP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Climate</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change</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has</a:t>
            </a:r>
            <a:r>
              <a:rPr lang="fi-FI" sz="1600" dirty="0">
                <a:solidFill>
                  <a:schemeClr val="bg1"/>
                </a:solidFill>
                <a:effectLst>
                  <a:outerShdw blurRad="622300" algn="ctr" rotWithShape="0">
                    <a:prstClr val="black">
                      <a:alpha val="75000"/>
                    </a:prstClr>
                  </a:outerShdw>
                </a:effectLst>
              </a:rPr>
              <a:t> a </a:t>
            </a:r>
            <a:r>
              <a:rPr lang="fi-FI" sz="1600" dirty="0" err="1">
                <a:solidFill>
                  <a:schemeClr val="bg1"/>
                </a:solidFill>
                <a:effectLst>
                  <a:outerShdw blurRad="622300" algn="ctr" rotWithShape="0">
                    <a:prstClr val="black">
                      <a:alpha val="75000"/>
                    </a:prstClr>
                  </a:outerShdw>
                </a:effectLst>
              </a:rPr>
              <a:t>direct</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effect</a:t>
            </a:r>
            <a:r>
              <a:rPr lang="fi-FI" sz="1600" dirty="0">
                <a:solidFill>
                  <a:schemeClr val="bg1"/>
                </a:solidFill>
                <a:effectLst>
                  <a:outerShdw blurRad="622300" algn="ctr" rotWithShape="0">
                    <a:prstClr val="black">
                      <a:alpha val="75000"/>
                    </a:prstClr>
                  </a:outerShdw>
                </a:effectLst>
              </a:rPr>
              <a:t> on </a:t>
            </a:r>
            <a:r>
              <a:rPr lang="fi-FI" sz="1600" dirty="0" err="1">
                <a:solidFill>
                  <a:schemeClr val="bg1"/>
                </a:solidFill>
                <a:effectLst>
                  <a:outerShdw blurRad="622300" algn="ctr" rotWithShape="0">
                    <a:prstClr val="black">
                      <a:alpha val="75000"/>
                    </a:prstClr>
                  </a:outerShdw>
                </a:effectLst>
              </a:rPr>
              <a:t>migration</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but</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also</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amplifies</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other</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drivers</a:t>
            </a:r>
            <a:r>
              <a:rPr lang="fi-FI" sz="1600" dirty="0">
                <a:solidFill>
                  <a:schemeClr val="bg1"/>
                </a:solidFill>
                <a:effectLst>
                  <a:outerShdw blurRad="622300" algn="ctr" rotWithShape="0">
                    <a:prstClr val="black">
                      <a:alpha val="75000"/>
                    </a:prstClr>
                  </a:outerShdw>
                </a:effectLst>
              </a:rPr>
              <a:t> of </a:t>
            </a:r>
            <a:r>
              <a:rPr lang="fi-FI" sz="1600" dirty="0" err="1">
                <a:solidFill>
                  <a:schemeClr val="bg1"/>
                </a:solidFill>
                <a:effectLst>
                  <a:outerShdw blurRad="622300" algn="ctr" rotWithShape="0">
                    <a:prstClr val="black">
                      <a:alpha val="75000"/>
                    </a:prstClr>
                  </a:outerShdw>
                </a:effectLst>
              </a:rPr>
              <a:t>displacement</a:t>
            </a:r>
            <a:r>
              <a:rPr lang="fi-FI" sz="1600" dirty="0">
                <a:solidFill>
                  <a:schemeClr val="bg1"/>
                </a:solidFill>
                <a:effectLst>
                  <a:outerShdw blurRad="622300" algn="ctr" rotWithShape="0">
                    <a:prstClr val="black">
                      <a:alpha val="75000"/>
                    </a:prstClr>
                  </a:outerShdw>
                </a:effectLst>
              </a:rPr>
              <a:t>.</a:t>
            </a:r>
          </a:p>
          <a:p>
            <a:pPr>
              <a:tabLst>
                <a:tab pos="388938" algn="l"/>
                <a:tab pos="746125" algn="l"/>
              </a:tabLst>
            </a:pPr>
            <a:endParaRPr lang="fi-FI" sz="1600" dirty="0">
              <a:solidFill>
                <a:schemeClr val="bg1"/>
              </a:solidFill>
              <a:effectLst>
                <a:outerShdw blurRad="622300" algn="ctr" rotWithShape="0">
                  <a:prstClr val="black">
                    <a:alpha val="75000"/>
                  </a:prstClr>
                </a:outerShdw>
              </a:effectLst>
            </a:endParaRPr>
          </a:p>
          <a:p>
            <a:pPr>
              <a:tabLst>
                <a:tab pos="388938" algn="l"/>
                <a:tab pos="746125" algn="l"/>
              </a:tabLst>
            </a:pP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According</a:t>
            </a:r>
            <a:r>
              <a:rPr lang="fi-FI" sz="1600" dirty="0">
                <a:solidFill>
                  <a:schemeClr val="bg1"/>
                </a:solidFill>
                <a:effectLst>
                  <a:outerShdw blurRad="622300" algn="ctr" rotWithShape="0">
                    <a:prstClr val="black">
                      <a:alpha val="75000"/>
                    </a:prstClr>
                  </a:outerShdw>
                </a:effectLst>
              </a:rPr>
              <a:t> to </a:t>
            </a:r>
            <a:r>
              <a:rPr lang="fi-FI" sz="1600" dirty="0" err="1">
                <a:solidFill>
                  <a:schemeClr val="bg1"/>
                </a:solidFill>
                <a:effectLst>
                  <a:outerShdw blurRad="622300" algn="ctr" rotWithShape="0">
                    <a:prstClr val="black">
                      <a:alpha val="75000"/>
                    </a:prstClr>
                  </a:outerShdw>
                </a:effectLst>
              </a:rPr>
              <a:t>studies</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climate</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change</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does</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not</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cause</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armed</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conflicts</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directly</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but</a:t>
            </a:r>
            <a:r>
              <a:rPr lang="fi-FI" sz="1600" dirty="0">
                <a:solidFill>
                  <a:schemeClr val="bg1"/>
                </a:solidFill>
                <a:effectLst>
                  <a:outerShdw blurRad="622300" algn="ctr" rotWithShape="0">
                    <a:prstClr val="black">
                      <a:alpha val="75000"/>
                    </a:prstClr>
                  </a:outerShdw>
                </a:effectLst>
              </a:rPr>
              <a:t> it </a:t>
            </a:r>
            <a:r>
              <a:rPr lang="fi-FI" sz="1600" dirty="0" err="1">
                <a:solidFill>
                  <a:schemeClr val="bg1"/>
                </a:solidFill>
                <a:effectLst>
                  <a:outerShdw blurRad="622300" algn="ctr" rotWithShape="0">
                    <a:prstClr val="black">
                      <a:alpha val="75000"/>
                    </a:prstClr>
                  </a:outerShdw>
                </a:effectLst>
              </a:rPr>
              <a:t>may</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still</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affect</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their</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root</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causes</a:t>
            </a:r>
            <a:r>
              <a:rPr lang="fi-FI" sz="1600" dirty="0">
                <a:solidFill>
                  <a:schemeClr val="bg1"/>
                </a:solidFill>
                <a:effectLst>
                  <a:outerShdw blurRad="622300" algn="ctr" rotWithShape="0">
                    <a:prstClr val="black">
                      <a:alpha val="75000"/>
                    </a:prstClr>
                  </a:outerShdw>
                </a:effectLst>
              </a:rPr>
              <a:t>.</a:t>
            </a:r>
          </a:p>
          <a:p>
            <a:pPr>
              <a:tabLst>
                <a:tab pos="388938" algn="l"/>
                <a:tab pos="746125" algn="l"/>
              </a:tabLst>
            </a:pPr>
            <a:endParaRPr lang="fi-FI" sz="1600" dirty="0">
              <a:solidFill>
                <a:schemeClr val="bg1"/>
              </a:solidFill>
              <a:effectLst>
                <a:outerShdw blurRad="622300" algn="ctr" rotWithShape="0">
                  <a:prstClr val="black">
                    <a:alpha val="75000"/>
                  </a:prstClr>
                </a:outerShdw>
              </a:effectLst>
            </a:endParaRPr>
          </a:p>
          <a:p>
            <a:pPr>
              <a:tabLst>
                <a:tab pos="388938" algn="l"/>
                <a:tab pos="746125" algn="l"/>
              </a:tabLst>
            </a:pPr>
            <a:r>
              <a:rPr lang="fi-FI" sz="1600" dirty="0">
                <a:solidFill>
                  <a:schemeClr val="bg1"/>
                </a:solidFill>
                <a:effectLst>
                  <a:outerShdw blurRad="622300" algn="ctr" rotWithShape="0">
                    <a:prstClr val="black">
                      <a:alpha val="75000"/>
                    </a:prstClr>
                  </a:outerShdw>
                </a:effectLst>
              </a:rPr>
              <a:t>•	In </a:t>
            </a:r>
            <a:r>
              <a:rPr lang="fi-FI" sz="1600" dirty="0" err="1">
                <a:solidFill>
                  <a:schemeClr val="bg1"/>
                </a:solidFill>
                <a:effectLst>
                  <a:outerShdw blurRad="622300" algn="ctr" rotWithShape="0">
                    <a:prstClr val="black">
                      <a:alpha val="75000"/>
                    </a:prstClr>
                  </a:outerShdw>
                </a:effectLst>
              </a:rPr>
              <a:t>areas</a:t>
            </a:r>
            <a:r>
              <a:rPr lang="fi-FI" sz="1600" dirty="0">
                <a:solidFill>
                  <a:schemeClr val="bg1"/>
                </a:solidFill>
                <a:effectLst>
                  <a:outerShdw blurRad="622300" algn="ctr" rotWithShape="0">
                    <a:prstClr val="black">
                      <a:alpha val="75000"/>
                    </a:prstClr>
                  </a:outerShdw>
                </a:effectLst>
              </a:rPr>
              <a:t> at </a:t>
            </a:r>
            <a:r>
              <a:rPr lang="fi-FI" sz="1600" dirty="0" err="1">
                <a:solidFill>
                  <a:schemeClr val="bg1"/>
                </a:solidFill>
                <a:effectLst>
                  <a:outerShdw blurRad="622300" algn="ctr" rotWithShape="0">
                    <a:prstClr val="black">
                      <a:alpha val="75000"/>
                    </a:prstClr>
                  </a:outerShdw>
                </a:effectLst>
              </a:rPr>
              <a:t>risk</a:t>
            </a:r>
            <a:r>
              <a:rPr lang="fi-FI" sz="1600" dirty="0">
                <a:solidFill>
                  <a:schemeClr val="bg1"/>
                </a:solidFill>
                <a:effectLst>
                  <a:outerShdw blurRad="622300" algn="ctr" rotWithShape="0">
                    <a:prstClr val="black">
                      <a:alpha val="75000"/>
                    </a:prstClr>
                  </a:outerShdw>
                </a:effectLst>
              </a:rPr>
              <a:t> of </a:t>
            </a:r>
            <a:r>
              <a:rPr lang="fi-FI" sz="1600" dirty="0" err="1">
                <a:solidFill>
                  <a:schemeClr val="bg1"/>
                </a:solidFill>
                <a:effectLst>
                  <a:outerShdw blurRad="622300" algn="ctr" rotWithShape="0">
                    <a:prstClr val="black">
                      <a:alpha val="75000"/>
                    </a:prstClr>
                  </a:outerShdw>
                </a:effectLst>
              </a:rPr>
              <a:t>conflict</a:t>
            </a:r>
            <a:r>
              <a:rPr lang="fi-FI" sz="1600" dirty="0">
                <a:solidFill>
                  <a:schemeClr val="bg1"/>
                </a:solidFill>
                <a:effectLst>
                  <a:outerShdw blurRad="622300" algn="ctr" rotWithShape="0">
                    <a:prstClr val="black">
                      <a:alpha val="75000"/>
                    </a:prstClr>
                  </a:outerShdw>
                </a:effectLst>
              </a:rPr>
              <a:t>, the </a:t>
            </a:r>
            <a:r>
              <a:rPr lang="fi-FI" sz="1600" dirty="0" err="1">
                <a:solidFill>
                  <a:schemeClr val="bg1"/>
                </a:solidFill>
                <a:effectLst>
                  <a:outerShdw blurRad="622300" algn="ctr" rotWithShape="0">
                    <a:prstClr val="black">
                      <a:alpha val="75000"/>
                    </a:prstClr>
                  </a:outerShdw>
                </a:effectLst>
              </a:rPr>
              <a:t>changing</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climate</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along</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with</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other</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factors</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have</a:t>
            </a:r>
            <a:r>
              <a:rPr lang="fi-FI" sz="1600" dirty="0">
                <a:solidFill>
                  <a:schemeClr val="bg1"/>
                </a:solidFill>
                <a:effectLst>
                  <a:outerShdw blurRad="622300" algn="ctr" rotWithShape="0">
                    <a:prstClr val="black">
                      <a:alpha val="75000"/>
                    </a:prstClr>
                  </a:outerShdw>
                </a:effectLst>
              </a:rPr>
              <a:t> an </a:t>
            </a:r>
            <a:r>
              <a:rPr lang="fi-FI" sz="1600" dirty="0" err="1">
                <a:solidFill>
                  <a:schemeClr val="bg1"/>
                </a:solidFill>
                <a:effectLst>
                  <a:outerShdw blurRad="622300" algn="ctr" rotWithShape="0">
                    <a:prstClr val="black">
                      <a:alpha val="75000"/>
                    </a:prstClr>
                  </a:outerShdw>
                </a:effectLst>
              </a:rPr>
              <a:t>impact</a:t>
            </a:r>
            <a:r>
              <a:rPr lang="fi-FI" sz="1600" dirty="0">
                <a:solidFill>
                  <a:schemeClr val="bg1"/>
                </a:solidFill>
                <a:effectLst>
                  <a:outerShdw blurRad="622300" algn="ctr" rotWithShape="0">
                    <a:prstClr val="black">
                      <a:alpha val="75000"/>
                    </a:prstClr>
                  </a:outerShdw>
                </a:effectLst>
              </a:rPr>
              <a:t> on </a:t>
            </a:r>
            <a:r>
              <a:rPr lang="fi-FI" sz="1600" dirty="0" err="1">
                <a:solidFill>
                  <a:schemeClr val="bg1"/>
                </a:solidFill>
                <a:effectLst>
                  <a:outerShdw blurRad="622300" algn="ctr" rotWithShape="0">
                    <a:prstClr val="black">
                      <a:alpha val="75000"/>
                    </a:prstClr>
                  </a:outerShdw>
                </a:effectLst>
              </a:rPr>
              <a:t>issues</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such</a:t>
            </a:r>
            <a:r>
              <a:rPr lang="fi-FI" sz="1600" dirty="0">
                <a:solidFill>
                  <a:schemeClr val="bg1"/>
                </a:solidFill>
                <a:effectLst>
                  <a:outerShdw blurRad="622300" algn="ctr" rotWithShape="0">
                    <a:prstClr val="black">
                      <a:alpha val="75000"/>
                    </a:prstClr>
                  </a:outerShdw>
                </a:effectLst>
              </a:rPr>
              <a:t> as </a:t>
            </a:r>
            <a:r>
              <a:rPr lang="fi-FI" sz="1600" dirty="0" err="1">
                <a:solidFill>
                  <a:schemeClr val="bg1"/>
                </a:solidFill>
                <a:effectLst>
                  <a:outerShdw blurRad="622300" algn="ctr" rotWithShape="0">
                    <a:prstClr val="black">
                      <a:alpha val="75000"/>
                    </a:prstClr>
                  </a:outerShdw>
                </a:effectLst>
              </a:rPr>
              <a:t>sources</a:t>
            </a:r>
            <a:r>
              <a:rPr lang="fi-FI" sz="1600" dirty="0">
                <a:solidFill>
                  <a:schemeClr val="bg1"/>
                </a:solidFill>
                <a:effectLst>
                  <a:outerShdw blurRad="622300" algn="ctr" rotWithShape="0">
                    <a:prstClr val="black">
                      <a:alpha val="75000"/>
                    </a:prstClr>
                  </a:outerShdw>
                </a:effectLst>
              </a:rPr>
              <a:t> of 	</a:t>
            </a:r>
            <a:r>
              <a:rPr lang="fi-FI" sz="1600" dirty="0" err="1">
                <a:solidFill>
                  <a:schemeClr val="bg1"/>
                </a:solidFill>
                <a:effectLst>
                  <a:outerShdw blurRad="622300" algn="ctr" rotWithShape="0">
                    <a:prstClr val="black">
                      <a:alpha val="75000"/>
                    </a:prstClr>
                  </a:outerShdw>
                </a:effectLst>
              </a:rPr>
              <a:t>livelihood</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or</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disputes</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over</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natural</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resources</a:t>
            </a:r>
            <a:r>
              <a:rPr lang="fi-FI" sz="1600" dirty="0">
                <a:solidFill>
                  <a:schemeClr val="bg1"/>
                </a:solidFill>
                <a:effectLst>
                  <a:outerShdw blurRad="622300" algn="ctr" rotWithShape="0">
                    <a:prstClr val="black">
                      <a:alpha val="75000"/>
                    </a:prstClr>
                  </a:outerShdw>
                </a:effectLst>
              </a:rPr>
              <a:t>.</a:t>
            </a:r>
          </a:p>
        </p:txBody>
      </p:sp>
    </p:spTree>
    <p:extLst>
      <p:ext uri="{BB962C8B-B14F-4D97-AF65-F5344CB8AC3E}">
        <p14:creationId xmlns:p14="http://schemas.microsoft.com/office/powerpoint/2010/main" val="416150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34C686B5-D6B5-5A48-B26D-49FB68843348}"/>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textruta 7">
            <a:extLst>
              <a:ext uri="{FF2B5EF4-FFF2-40B4-BE49-F238E27FC236}">
                <a16:creationId xmlns:a16="http://schemas.microsoft.com/office/drawing/2014/main" id="{FC436953-B3BF-1B4F-9B6A-5D19D9C90A3C}"/>
              </a:ext>
            </a:extLst>
          </p:cNvPr>
          <p:cNvSpPr txBox="1"/>
          <p:nvPr/>
        </p:nvSpPr>
        <p:spPr>
          <a:xfrm>
            <a:off x="700505" y="644011"/>
            <a:ext cx="10790989" cy="1446550"/>
          </a:xfrm>
          <a:prstGeom prst="rect">
            <a:avLst/>
          </a:prstGeom>
          <a:noFill/>
        </p:spPr>
        <p:txBody>
          <a:bodyPr wrap="square" rtlCol="0">
            <a:spAutoFit/>
          </a:bodyPr>
          <a:lstStyle/>
          <a:p>
            <a:r>
              <a:rPr lang="fi-FI" sz="4400" cap="all" dirty="0">
                <a:solidFill>
                  <a:schemeClr val="bg1"/>
                </a:solidFill>
                <a:effectLst>
                  <a:outerShdw blurRad="622300" algn="ctr" rotWithShape="0">
                    <a:prstClr val="black">
                      <a:alpha val="75000"/>
                    </a:prstClr>
                  </a:outerShdw>
                </a:effectLst>
                <a:latin typeface="+mj-lt"/>
              </a:rPr>
              <a:t>THE EFFECT ON MIGRATION </a:t>
            </a:r>
          </a:p>
          <a:p>
            <a:r>
              <a:rPr lang="fi-FI" sz="4400" cap="all" dirty="0">
                <a:solidFill>
                  <a:schemeClr val="bg1"/>
                </a:solidFill>
                <a:effectLst>
                  <a:outerShdw blurRad="622300" algn="ctr" rotWithShape="0">
                    <a:prstClr val="black">
                      <a:alpha val="75000"/>
                    </a:prstClr>
                  </a:outerShdw>
                </a:effectLst>
                <a:latin typeface="+mj-lt"/>
              </a:rPr>
              <a:t>IS IMPOSSIBLE TO PREDICT</a:t>
            </a:r>
            <a:endParaRPr lang="sv-FI" sz="4400" cap="all" dirty="0">
              <a:solidFill>
                <a:schemeClr val="bg1"/>
              </a:solidFill>
              <a:effectLst>
                <a:outerShdw blurRad="622300" algn="ctr" rotWithShape="0">
                  <a:prstClr val="black">
                    <a:alpha val="75000"/>
                  </a:prstClr>
                </a:outerShdw>
              </a:effectLst>
              <a:latin typeface="+mj-lt"/>
            </a:endParaRPr>
          </a:p>
        </p:txBody>
      </p:sp>
      <p:sp>
        <p:nvSpPr>
          <p:cNvPr id="9" name="textruta 8">
            <a:extLst>
              <a:ext uri="{FF2B5EF4-FFF2-40B4-BE49-F238E27FC236}">
                <a16:creationId xmlns:a16="http://schemas.microsoft.com/office/drawing/2014/main" id="{D95558CC-8316-FF40-8212-9E5D0BC971F9}"/>
              </a:ext>
            </a:extLst>
          </p:cNvPr>
          <p:cNvSpPr txBox="1"/>
          <p:nvPr/>
        </p:nvSpPr>
        <p:spPr>
          <a:xfrm>
            <a:off x="700505" y="2734572"/>
            <a:ext cx="6378390" cy="3293209"/>
          </a:xfrm>
          <a:prstGeom prst="rect">
            <a:avLst/>
          </a:prstGeom>
          <a:noFill/>
        </p:spPr>
        <p:txBody>
          <a:bodyPr wrap="square" rtlCol="0">
            <a:spAutoFit/>
          </a:bodyPr>
          <a:lstStyle/>
          <a:p>
            <a:pPr>
              <a:tabLst>
                <a:tab pos="388938" algn="l"/>
                <a:tab pos="746125" algn="l"/>
              </a:tabLst>
            </a:pP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Estimates</a:t>
            </a:r>
            <a:r>
              <a:rPr lang="fi-FI" sz="1600" dirty="0">
                <a:solidFill>
                  <a:schemeClr val="bg1"/>
                </a:solidFill>
                <a:effectLst>
                  <a:outerShdw blurRad="622300" algn="ctr" rotWithShape="0">
                    <a:prstClr val="black">
                      <a:alpha val="75000"/>
                    </a:prstClr>
                  </a:outerShdw>
                </a:effectLst>
              </a:rPr>
              <a:t> of the </a:t>
            </a:r>
            <a:r>
              <a:rPr lang="fi-FI" sz="1600" dirty="0" err="1">
                <a:solidFill>
                  <a:schemeClr val="bg1"/>
                </a:solidFill>
                <a:effectLst>
                  <a:outerShdw blurRad="622300" algn="ctr" rotWithShape="0">
                    <a:prstClr val="black">
                      <a:alpha val="75000"/>
                    </a:prstClr>
                  </a:outerShdw>
                </a:effectLst>
              </a:rPr>
              <a:t>number</a:t>
            </a:r>
            <a:r>
              <a:rPr lang="fi-FI" sz="1600" dirty="0">
                <a:solidFill>
                  <a:schemeClr val="bg1"/>
                </a:solidFill>
                <a:effectLst>
                  <a:outerShdw blurRad="622300" algn="ctr" rotWithShape="0">
                    <a:prstClr val="black">
                      <a:alpha val="75000"/>
                    </a:prstClr>
                  </a:outerShdw>
                </a:effectLst>
              </a:rPr>
              <a:t> of </a:t>
            </a:r>
            <a:r>
              <a:rPr lang="fi-FI" sz="1600" dirty="0" err="1">
                <a:solidFill>
                  <a:schemeClr val="bg1"/>
                </a:solidFill>
                <a:effectLst>
                  <a:outerShdw blurRad="622300" algn="ctr" rotWithShape="0">
                    <a:prstClr val="black">
                      <a:alpha val="75000"/>
                    </a:prstClr>
                  </a:outerShdw>
                </a:effectLst>
              </a:rPr>
              <a:t>climate</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migrants</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by</a:t>
            </a:r>
            <a:r>
              <a:rPr lang="fi-FI" sz="1600" dirty="0">
                <a:solidFill>
                  <a:schemeClr val="bg1"/>
                </a:solidFill>
                <a:effectLst>
                  <a:outerShdw blurRad="622300" algn="ctr" rotWithShape="0">
                    <a:prstClr val="black">
                      <a:alpha val="75000"/>
                    </a:prstClr>
                  </a:outerShdw>
                </a:effectLst>
              </a:rPr>
              <a:t> 2050 </a:t>
            </a:r>
            <a:r>
              <a:rPr lang="fi-FI" sz="1600" dirty="0" err="1">
                <a:solidFill>
                  <a:schemeClr val="bg1"/>
                </a:solidFill>
                <a:effectLst>
                  <a:outerShdw blurRad="622300" algn="ctr" rotWithShape="0">
                    <a:prstClr val="black">
                      <a:alpha val="75000"/>
                    </a:prstClr>
                  </a:outerShdw>
                </a:effectLst>
              </a:rPr>
              <a:t>vary</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between</a:t>
            </a:r>
            <a:r>
              <a:rPr lang="fi-FI" sz="1600" dirty="0">
                <a:solidFill>
                  <a:schemeClr val="bg1"/>
                </a:solidFill>
                <a:effectLst>
                  <a:outerShdw blurRad="622300" algn="ctr" rotWithShape="0">
                    <a:prstClr val="black">
                      <a:alpha val="75000"/>
                    </a:prstClr>
                  </a:outerShdw>
                </a:effectLst>
              </a:rPr>
              <a:t> 25 </a:t>
            </a:r>
            <a:r>
              <a:rPr lang="fi-FI" sz="1600" dirty="0" err="1">
                <a:solidFill>
                  <a:schemeClr val="bg1"/>
                </a:solidFill>
                <a:effectLst>
                  <a:outerShdw blurRad="622300" algn="ctr" rotWithShape="0">
                    <a:prstClr val="black">
                      <a:alpha val="75000"/>
                    </a:prstClr>
                  </a:outerShdw>
                </a:effectLst>
              </a:rPr>
              <a:t>million</a:t>
            </a:r>
            <a:r>
              <a:rPr lang="fi-FI" sz="1600" dirty="0">
                <a:solidFill>
                  <a:schemeClr val="bg1"/>
                </a:solidFill>
                <a:effectLst>
                  <a:outerShdw blurRad="622300" algn="ctr" rotWithShape="0">
                    <a:prstClr val="black">
                      <a:alpha val="75000"/>
                    </a:prstClr>
                  </a:outerShdw>
                </a:effectLst>
              </a:rPr>
              <a:t> and </a:t>
            </a:r>
            <a:r>
              <a:rPr lang="fi-FI" sz="1600" dirty="0" err="1">
                <a:solidFill>
                  <a:schemeClr val="bg1"/>
                </a:solidFill>
                <a:effectLst>
                  <a:outerShdw blurRad="622300" algn="ctr" rotWithShape="0">
                    <a:prstClr val="black">
                      <a:alpha val="75000"/>
                    </a:prstClr>
                  </a:outerShdw>
                </a:effectLst>
              </a:rPr>
              <a:t>one</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billion</a:t>
            </a:r>
            <a:r>
              <a:rPr lang="fi-FI" sz="1600" dirty="0">
                <a:solidFill>
                  <a:schemeClr val="bg1"/>
                </a:solidFill>
                <a:effectLst>
                  <a:outerShdw blurRad="622300" algn="ctr" rotWithShape="0">
                    <a:prstClr val="black">
                      <a:alpha val="75000"/>
                    </a:prstClr>
                  </a:outerShdw>
                </a:effectLst>
              </a:rPr>
              <a:t>.</a:t>
            </a:r>
          </a:p>
          <a:p>
            <a:pPr>
              <a:tabLst>
                <a:tab pos="388938" algn="l"/>
                <a:tab pos="746125" algn="l"/>
              </a:tabLst>
            </a:pPr>
            <a:endParaRPr lang="fi-FI" sz="1600" dirty="0">
              <a:solidFill>
                <a:schemeClr val="bg1"/>
              </a:solidFill>
              <a:effectLst>
                <a:outerShdw blurRad="622300" algn="ctr" rotWithShape="0">
                  <a:prstClr val="black">
                    <a:alpha val="75000"/>
                  </a:prstClr>
                </a:outerShdw>
              </a:effectLst>
            </a:endParaRPr>
          </a:p>
          <a:p>
            <a:pPr>
              <a:tabLst>
                <a:tab pos="388938" algn="l"/>
                <a:tab pos="746125" algn="l"/>
              </a:tabLst>
            </a:pP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According</a:t>
            </a:r>
            <a:r>
              <a:rPr lang="fi-FI" sz="1600" dirty="0">
                <a:solidFill>
                  <a:schemeClr val="bg1"/>
                </a:solidFill>
                <a:effectLst>
                  <a:outerShdw blurRad="622300" algn="ctr" rotWithShape="0">
                    <a:prstClr val="black">
                      <a:alpha val="75000"/>
                    </a:prstClr>
                  </a:outerShdw>
                </a:effectLst>
              </a:rPr>
              <a:t> to the World Bank, </a:t>
            </a:r>
            <a:r>
              <a:rPr lang="fi-FI" sz="1600" dirty="0" err="1">
                <a:solidFill>
                  <a:schemeClr val="bg1"/>
                </a:solidFill>
                <a:effectLst>
                  <a:outerShdw blurRad="622300" algn="ctr" rotWithShape="0">
                    <a:prstClr val="black">
                      <a:alpha val="75000"/>
                    </a:prstClr>
                  </a:outerShdw>
                </a:effectLst>
              </a:rPr>
              <a:t>by</a:t>
            </a:r>
            <a:r>
              <a:rPr lang="fi-FI" sz="1600" dirty="0">
                <a:solidFill>
                  <a:schemeClr val="bg1"/>
                </a:solidFill>
                <a:effectLst>
                  <a:outerShdw blurRad="622300" algn="ctr" rotWithShape="0">
                    <a:prstClr val="black">
                      <a:alpha val="75000"/>
                    </a:prstClr>
                  </a:outerShdw>
                </a:effectLst>
              </a:rPr>
              <a:t> 2050 </a:t>
            </a:r>
            <a:r>
              <a:rPr lang="fi-FI" sz="1600" dirty="0" err="1">
                <a:solidFill>
                  <a:schemeClr val="bg1"/>
                </a:solidFill>
                <a:effectLst>
                  <a:outerShdw blurRad="622300" algn="ctr" rotWithShape="0">
                    <a:prstClr val="black">
                      <a:alpha val="75000"/>
                    </a:prstClr>
                  </a:outerShdw>
                </a:effectLst>
              </a:rPr>
              <a:t>approximately</a:t>
            </a:r>
            <a:r>
              <a:rPr lang="fi-FI" sz="1600" dirty="0">
                <a:solidFill>
                  <a:schemeClr val="bg1"/>
                </a:solidFill>
                <a:effectLst>
                  <a:outerShdw blurRad="622300" algn="ctr" rotWithShape="0">
                    <a:prstClr val="black">
                      <a:alpha val="75000"/>
                    </a:prstClr>
                  </a:outerShdw>
                </a:effectLst>
              </a:rPr>
              <a:t> 86 	</a:t>
            </a:r>
            <a:r>
              <a:rPr lang="fi-FI" sz="1600" dirty="0" err="1">
                <a:solidFill>
                  <a:schemeClr val="bg1"/>
                </a:solidFill>
                <a:effectLst>
                  <a:outerShdw blurRad="622300" algn="ctr" rotWithShape="0">
                    <a:prstClr val="black">
                      <a:alpha val="75000"/>
                    </a:prstClr>
                  </a:outerShdw>
                </a:effectLst>
              </a:rPr>
              <a:t>million</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people</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will</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be</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forcibly</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displaced</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within</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their</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own</a:t>
            </a:r>
            <a:r>
              <a:rPr lang="fi-FI" sz="1600" dirty="0">
                <a:solidFill>
                  <a:schemeClr val="bg1"/>
                </a:solidFill>
                <a:effectLst>
                  <a:outerShdw blurRad="622300" algn="ctr" rotWithShape="0">
                    <a:prstClr val="black">
                      <a:alpha val="75000"/>
                    </a:prstClr>
                  </a:outerShdw>
                </a:effectLst>
              </a:rPr>
              <a:t> 	country </a:t>
            </a:r>
            <a:r>
              <a:rPr lang="fi-FI" sz="1600" dirty="0" err="1">
                <a:solidFill>
                  <a:schemeClr val="bg1"/>
                </a:solidFill>
                <a:effectLst>
                  <a:outerShdw blurRad="622300" algn="ctr" rotWithShape="0">
                    <a:prstClr val="black">
                      <a:alpha val="75000"/>
                    </a:prstClr>
                  </a:outerShdw>
                </a:effectLst>
              </a:rPr>
              <a:t>due</a:t>
            </a:r>
            <a:r>
              <a:rPr lang="fi-FI" sz="1600" dirty="0">
                <a:solidFill>
                  <a:schemeClr val="bg1"/>
                </a:solidFill>
                <a:effectLst>
                  <a:outerShdw blurRad="622300" algn="ctr" rotWithShape="0">
                    <a:prstClr val="black">
                      <a:alpha val="75000"/>
                    </a:prstClr>
                  </a:outerShdw>
                </a:effectLst>
              </a:rPr>
              <a:t> to </a:t>
            </a:r>
            <a:r>
              <a:rPr lang="fi-FI" sz="1600" dirty="0" err="1">
                <a:solidFill>
                  <a:schemeClr val="bg1"/>
                </a:solidFill>
                <a:effectLst>
                  <a:outerShdw blurRad="622300" algn="ctr" rotWithShape="0">
                    <a:prstClr val="black">
                      <a:alpha val="75000"/>
                    </a:prstClr>
                  </a:outerShdw>
                </a:effectLst>
              </a:rPr>
              <a:t>climate</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change</a:t>
            </a:r>
            <a:r>
              <a:rPr lang="fi-FI" sz="1600" dirty="0">
                <a:solidFill>
                  <a:schemeClr val="bg1"/>
                </a:solidFill>
                <a:effectLst>
                  <a:outerShdw blurRad="622300" algn="ctr" rotWithShape="0">
                    <a:prstClr val="black">
                      <a:alpha val="75000"/>
                    </a:prstClr>
                  </a:outerShdw>
                </a:effectLst>
              </a:rPr>
              <a:t> in </a:t>
            </a:r>
            <a:r>
              <a:rPr lang="fi-FI" sz="1600" dirty="0" err="1">
                <a:solidFill>
                  <a:schemeClr val="bg1"/>
                </a:solidFill>
                <a:effectLst>
                  <a:outerShdw blurRad="622300" algn="ctr" rotWithShape="0">
                    <a:prstClr val="black">
                      <a:alpha val="75000"/>
                    </a:prstClr>
                  </a:outerShdw>
                </a:effectLst>
              </a:rPr>
              <a:t>sub</a:t>
            </a:r>
            <a:r>
              <a:rPr lang="fi-FI" sz="1600" dirty="0">
                <a:solidFill>
                  <a:schemeClr val="bg1"/>
                </a:solidFill>
                <a:effectLst>
                  <a:outerShdw blurRad="622300" algn="ctr" rotWithShape="0">
                    <a:prstClr val="black">
                      <a:alpha val="75000"/>
                    </a:prstClr>
                  </a:outerShdw>
                </a:effectLst>
              </a:rPr>
              <a:t>-Saharan </a:t>
            </a:r>
            <a:r>
              <a:rPr lang="fi-FI" sz="1600" dirty="0" err="1">
                <a:solidFill>
                  <a:schemeClr val="bg1"/>
                </a:solidFill>
                <a:effectLst>
                  <a:outerShdw blurRad="622300" algn="ctr" rotWithShape="0">
                    <a:prstClr val="black">
                      <a:alpha val="75000"/>
                    </a:prstClr>
                  </a:outerShdw>
                </a:effectLst>
              </a:rPr>
              <a:t>Africa</a:t>
            </a:r>
            <a:r>
              <a:rPr lang="fi-FI" sz="1600" dirty="0">
                <a:solidFill>
                  <a:schemeClr val="bg1"/>
                </a:solidFill>
                <a:effectLst>
                  <a:outerShdw blurRad="622300" algn="ctr" rotWithShape="0">
                    <a:prstClr val="black">
                      <a:alpha val="75000"/>
                    </a:prstClr>
                  </a:outerShdw>
                </a:effectLst>
              </a:rPr>
              <a:t>, 40 	</a:t>
            </a:r>
            <a:r>
              <a:rPr lang="fi-FI" sz="1600" dirty="0" err="1">
                <a:solidFill>
                  <a:schemeClr val="bg1"/>
                </a:solidFill>
                <a:effectLst>
                  <a:outerShdw blurRad="622300" algn="ctr" rotWithShape="0">
                    <a:prstClr val="black">
                      <a:alpha val="75000"/>
                    </a:prstClr>
                  </a:outerShdw>
                </a:effectLst>
              </a:rPr>
              <a:t>million</a:t>
            </a:r>
            <a:r>
              <a:rPr lang="fi-FI" sz="1600" dirty="0">
                <a:solidFill>
                  <a:schemeClr val="bg1"/>
                </a:solidFill>
                <a:effectLst>
                  <a:outerShdw blurRad="622300" algn="ctr" rotWithShape="0">
                    <a:prstClr val="black">
                      <a:alpha val="75000"/>
                    </a:prstClr>
                  </a:outerShdw>
                </a:effectLst>
              </a:rPr>
              <a:t> in South Asia, and </a:t>
            </a:r>
            <a:r>
              <a:rPr lang="fi-FI" sz="1600" dirty="0" err="1">
                <a:solidFill>
                  <a:schemeClr val="bg1"/>
                </a:solidFill>
                <a:effectLst>
                  <a:outerShdw blurRad="622300" algn="ctr" rotWithShape="0">
                    <a:prstClr val="black">
                      <a:alpha val="75000"/>
                    </a:prstClr>
                  </a:outerShdw>
                </a:effectLst>
              </a:rPr>
              <a:t>approximately</a:t>
            </a:r>
            <a:r>
              <a:rPr lang="fi-FI" sz="1600" dirty="0">
                <a:solidFill>
                  <a:schemeClr val="bg1"/>
                </a:solidFill>
                <a:effectLst>
                  <a:outerShdw blurRad="622300" algn="ctr" rotWithShape="0">
                    <a:prstClr val="black">
                      <a:alpha val="75000"/>
                    </a:prstClr>
                  </a:outerShdw>
                </a:effectLst>
              </a:rPr>
              <a:t> 17 </a:t>
            </a:r>
            <a:r>
              <a:rPr lang="fi-FI" sz="1600" dirty="0" err="1">
                <a:solidFill>
                  <a:schemeClr val="bg1"/>
                </a:solidFill>
                <a:effectLst>
                  <a:outerShdw blurRad="622300" algn="ctr" rotWithShape="0">
                    <a:prstClr val="black">
                      <a:alpha val="75000"/>
                    </a:prstClr>
                  </a:outerShdw>
                </a:effectLst>
              </a:rPr>
              <a:t>million</a:t>
            </a:r>
            <a:r>
              <a:rPr lang="fi-FI" sz="1600" dirty="0">
                <a:solidFill>
                  <a:schemeClr val="bg1"/>
                </a:solidFill>
                <a:effectLst>
                  <a:outerShdw blurRad="622300" algn="ctr" rotWithShape="0">
                    <a:prstClr val="black">
                      <a:alpha val="75000"/>
                    </a:prstClr>
                  </a:outerShdw>
                </a:effectLst>
              </a:rPr>
              <a:t> in </a:t>
            </a:r>
            <a:r>
              <a:rPr lang="fi-FI" sz="1600" dirty="0" err="1">
                <a:solidFill>
                  <a:schemeClr val="bg1"/>
                </a:solidFill>
                <a:effectLst>
                  <a:outerShdw blurRad="622300" algn="ctr" rotWithShape="0">
                    <a:prstClr val="black">
                      <a:alpha val="75000"/>
                    </a:prstClr>
                  </a:outerShdw>
                </a:effectLst>
              </a:rPr>
              <a:t>Latin</a:t>
            </a:r>
            <a:r>
              <a:rPr lang="fi-FI" sz="1600" dirty="0">
                <a:solidFill>
                  <a:schemeClr val="bg1"/>
                </a:solidFill>
                <a:effectLst>
                  <a:outerShdw blurRad="622300" algn="ctr" rotWithShape="0">
                    <a:prstClr val="black">
                      <a:alpha val="75000"/>
                    </a:prstClr>
                  </a:outerShdw>
                </a:effectLst>
              </a:rPr>
              <a:t> 	America.</a:t>
            </a:r>
          </a:p>
          <a:p>
            <a:pPr>
              <a:tabLst>
                <a:tab pos="388938" algn="l"/>
                <a:tab pos="746125" algn="l"/>
              </a:tabLst>
            </a:pPr>
            <a:endParaRPr lang="fi-FI" sz="1600" dirty="0">
              <a:solidFill>
                <a:schemeClr val="bg1"/>
              </a:solidFill>
              <a:effectLst>
                <a:outerShdw blurRad="622300" algn="ctr" rotWithShape="0">
                  <a:prstClr val="black">
                    <a:alpha val="75000"/>
                  </a:prstClr>
                </a:outerShdw>
              </a:effectLst>
            </a:endParaRPr>
          </a:p>
          <a:p>
            <a:pPr>
              <a:tabLst>
                <a:tab pos="388938" algn="l"/>
                <a:tab pos="746125" algn="l"/>
              </a:tabLst>
            </a:pP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These</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areas</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will</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have</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focal</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points</a:t>
            </a:r>
            <a:r>
              <a:rPr lang="fi-FI" sz="1600" dirty="0">
                <a:solidFill>
                  <a:schemeClr val="bg1"/>
                </a:solidFill>
                <a:effectLst>
                  <a:outerShdw blurRad="622300" algn="ctr" rotWithShape="0">
                    <a:prstClr val="black">
                      <a:alpha val="75000"/>
                    </a:prstClr>
                  </a:outerShdw>
                </a:effectLst>
              </a:rPr>
              <a:t>’ of </a:t>
            </a:r>
            <a:r>
              <a:rPr lang="fi-FI" sz="1600" dirty="0" err="1">
                <a:solidFill>
                  <a:schemeClr val="bg1"/>
                </a:solidFill>
                <a:effectLst>
                  <a:outerShdw blurRad="622300" algn="ctr" rotWithShape="0">
                    <a:prstClr val="black">
                      <a:alpha val="75000"/>
                    </a:prstClr>
                  </a:outerShdw>
                </a:effectLst>
              </a:rPr>
              <a:t>climate</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migration</a:t>
            </a:r>
            <a:r>
              <a:rPr lang="fi-FI" sz="1600" dirty="0">
                <a:solidFill>
                  <a:schemeClr val="bg1"/>
                </a:solidFill>
                <a:effectLst>
                  <a:outerShdw blurRad="622300" algn="ctr" rotWithShape="0">
                    <a:prstClr val="black">
                      <a:alpha val="75000"/>
                    </a:prstClr>
                  </a:outerShdw>
                </a:effectLst>
              </a:rPr>
              <a:t>.</a:t>
            </a:r>
          </a:p>
          <a:p>
            <a:pPr>
              <a:tabLst>
                <a:tab pos="388938" algn="l"/>
                <a:tab pos="746125" algn="l"/>
              </a:tabLst>
            </a:pPr>
            <a:endParaRPr lang="fi-FI" sz="1600" dirty="0">
              <a:solidFill>
                <a:schemeClr val="bg1"/>
              </a:solidFill>
              <a:effectLst>
                <a:outerShdw blurRad="622300" algn="ctr" rotWithShape="0">
                  <a:prstClr val="black">
                    <a:alpha val="75000"/>
                  </a:prstClr>
                </a:outerShdw>
              </a:effectLst>
            </a:endParaRPr>
          </a:p>
          <a:p>
            <a:pPr>
              <a:tabLst>
                <a:tab pos="388938" algn="l"/>
                <a:tab pos="746125" algn="l"/>
              </a:tabLst>
            </a:pPr>
            <a:r>
              <a:rPr lang="fi-FI" sz="1600" dirty="0">
                <a:solidFill>
                  <a:schemeClr val="bg1"/>
                </a:solidFill>
                <a:effectLst>
                  <a:outerShdw blurRad="622300" algn="ctr" rotWithShape="0">
                    <a:prstClr val="black">
                      <a:alpha val="75000"/>
                    </a:prstClr>
                  </a:outerShdw>
                </a:effectLst>
              </a:rPr>
              <a:t>•	In </a:t>
            </a:r>
            <a:r>
              <a:rPr lang="fi-FI" sz="1600" dirty="0" err="1">
                <a:solidFill>
                  <a:schemeClr val="bg1"/>
                </a:solidFill>
                <a:effectLst>
                  <a:outerShdw blurRad="622300" algn="ctr" rotWithShape="0">
                    <a:prstClr val="black">
                      <a:alpha val="75000"/>
                    </a:prstClr>
                  </a:outerShdw>
                </a:effectLst>
              </a:rPr>
              <a:t>any</a:t>
            </a:r>
            <a:r>
              <a:rPr lang="fi-FI" sz="1600" dirty="0">
                <a:solidFill>
                  <a:schemeClr val="bg1"/>
                </a:solidFill>
                <a:effectLst>
                  <a:outerShdw blurRad="622300" algn="ctr" rotWithShape="0">
                    <a:prstClr val="black">
                      <a:alpha val="75000"/>
                    </a:prstClr>
                  </a:outerShdw>
                </a:effectLst>
              </a:rPr>
              <a:t> case, it is </a:t>
            </a:r>
            <a:r>
              <a:rPr lang="fi-FI" sz="1600" dirty="0" err="1">
                <a:solidFill>
                  <a:schemeClr val="bg1"/>
                </a:solidFill>
                <a:effectLst>
                  <a:outerShdw blurRad="622300" algn="ctr" rotWithShape="0">
                    <a:prstClr val="black">
                      <a:alpha val="75000"/>
                    </a:prstClr>
                  </a:outerShdw>
                </a:effectLst>
              </a:rPr>
              <a:t>likely</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that</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migration</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will</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increase</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along</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with</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climate</a:t>
            </a:r>
            <a:r>
              <a:rPr lang="fi-FI" sz="1600" dirty="0">
                <a:solidFill>
                  <a:schemeClr val="bg1"/>
                </a:solidFill>
                <a:effectLst>
                  <a:outerShdw blurRad="622300" algn="ctr" rotWithShape="0">
                    <a:prstClr val="black">
                      <a:alpha val="75000"/>
                    </a:prstClr>
                  </a:outerShdw>
                </a:effectLst>
              </a:rPr>
              <a:t> </a:t>
            </a:r>
            <a:r>
              <a:rPr lang="fi-FI" sz="1600" dirty="0" err="1">
                <a:solidFill>
                  <a:schemeClr val="bg1"/>
                </a:solidFill>
                <a:effectLst>
                  <a:outerShdw blurRad="622300" algn="ctr" rotWithShape="0">
                    <a:prstClr val="black">
                      <a:alpha val="75000"/>
                    </a:prstClr>
                  </a:outerShdw>
                </a:effectLst>
              </a:rPr>
              <a:t>change</a:t>
            </a:r>
            <a:r>
              <a:rPr lang="fi-FI" sz="1600" dirty="0">
                <a:solidFill>
                  <a:schemeClr val="bg1"/>
                </a:solidFill>
                <a:effectLst>
                  <a:outerShdw blurRad="622300" algn="ctr" rotWithShape="0">
                    <a:prstClr val="black">
                      <a:alpha val="75000"/>
                    </a:prstClr>
                  </a:outerShdw>
                </a:effectLst>
              </a:rPr>
              <a:t>.</a:t>
            </a:r>
          </a:p>
        </p:txBody>
      </p:sp>
    </p:spTree>
    <p:extLst>
      <p:ext uri="{BB962C8B-B14F-4D97-AF65-F5344CB8AC3E}">
        <p14:creationId xmlns:p14="http://schemas.microsoft.com/office/powerpoint/2010/main" val="33871091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F4D22234-B3F9-2D44-812B-47C77AB0158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textruta 7">
            <a:extLst>
              <a:ext uri="{FF2B5EF4-FFF2-40B4-BE49-F238E27FC236}">
                <a16:creationId xmlns:a16="http://schemas.microsoft.com/office/drawing/2014/main" id="{FC436953-B3BF-1B4F-9B6A-5D19D9C90A3C}"/>
              </a:ext>
            </a:extLst>
          </p:cNvPr>
          <p:cNvSpPr txBox="1"/>
          <p:nvPr/>
        </p:nvSpPr>
        <p:spPr>
          <a:xfrm>
            <a:off x="557450" y="2705725"/>
            <a:ext cx="11077100" cy="1446550"/>
          </a:xfrm>
          <a:prstGeom prst="rect">
            <a:avLst/>
          </a:prstGeom>
          <a:noFill/>
        </p:spPr>
        <p:txBody>
          <a:bodyPr wrap="square" rtlCol="0">
            <a:spAutoFit/>
          </a:bodyPr>
          <a:lstStyle/>
          <a:p>
            <a:r>
              <a:rPr lang="fi-FI" sz="4400" cap="all" dirty="0">
                <a:solidFill>
                  <a:schemeClr val="bg1"/>
                </a:solidFill>
                <a:latin typeface="+mj-lt"/>
              </a:rPr>
              <a:t>CLIMATE CHANGE PUTS </a:t>
            </a:r>
          </a:p>
          <a:p>
            <a:r>
              <a:rPr lang="fi-FI" sz="4400" cap="all" dirty="0">
                <a:solidFill>
                  <a:schemeClr val="bg1"/>
                </a:solidFill>
                <a:latin typeface="+mj-lt"/>
              </a:rPr>
              <a:t>PEOPLE UNDER PRESSURE</a:t>
            </a:r>
            <a:endParaRPr lang="sv-FI" sz="4400" cap="all" dirty="0">
              <a:solidFill>
                <a:schemeClr val="bg1"/>
              </a:solidFill>
              <a:latin typeface="+mj-lt"/>
            </a:endParaRPr>
          </a:p>
        </p:txBody>
      </p:sp>
    </p:spTree>
    <p:extLst>
      <p:ext uri="{BB962C8B-B14F-4D97-AF65-F5344CB8AC3E}">
        <p14:creationId xmlns:p14="http://schemas.microsoft.com/office/powerpoint/2010/main" val="35164526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3493DA3-228F-403F-93DB-6CE066C130DC}"/>
              </a:ext>
            </a:extLst>
          </p:cNvPr>
          <p:cNvSpPr>
            <a:spLocks noGrp="1"/>
          </p:cNvSpPr>
          <p:nvPr>
            <p:ph type="body" sz="quarter" idx="15"/>
          </p:nvPr>
        </p:nvSpPr>
        <p:spPr>
          <a:xfrm>
            <a:off x="2496093" y="1718052"/>
            <a:ext cx="7132783" cy="604819"/>
          </a:xfrm>
        </p:spPr>
        <p:txBody>
          <a:bodyPr>
            <a:normAutofit/>
          </a:bodyPr>
          <a:lstStyle/>
          <a:p>
            <a:pPr marL="0" indent="0">
              <a:buNone/>
            </a:pPr>
            <a:r>
              <a:rPr lang="en-US" dirty="0"/>
              <a:t>Choose 5 human rights that you personally find the most important. Write them down on post-it notes (1 right per post-it).</a:t>
            </a:r>
          </a:p>
          <a:p>
            <a:pPr marL="0" indent="0">
              <a:buNone/>
            </a:pPr>
            <a:endParaRPr lang="fi-FI" dirty="0"/>
          </a:p>
        </p:txBody>
      </p:sp>
      <p:sp>
        <p:nvSpPr>
          <p:cNvPr id="3" name="Otsikko 2">
            <a:extLst>
              <a:ext uri="{FF2B5EF4-FFF2-40B4-BE49-F238E27FC236}">
                <a16:creationId xmlns:a16="http://schemas.microsoft.com/office/drawing/2014/main" id="{6B1EAE9B-6498-43EA-91F4-A44DF39B33D5}"/>
              </a:ext>
            </a:extLst>
          </p:cNvPr>
          <p:cNvSpPr>
            <a:spLocks noGrp="1"/>
          </p:cNvSpPr>
          <p:nvPr>
            <p:ph type="title"/>
          </p:nvPr>
        </p:nvSpPr>
        <p:spPr>
          <a:xfrm>
            <a:off x="2382737" y="569683"/>
            <a:ext cx="7426521" cy="892629"/>
          </a:xfrm>
        </p:spPr>
        <p:txBody>
          <a:bodyPr/>
          <a:lstStyle/>
          <a:p>
            <a:pPr algn="l"/>
            <a:r>
              <a:rPr lang="fi-FI" sz="4400" dirty="0">
                <a:solidFill>
                  <a:schemeClr val="tx1"/>
                </a:solidFill>
              </a:rPr>
              <a:t>ASSIGNMENT: RIGHTS UNDER THREAT</a:t>
            </a:r>
          </a:p>
        </p:txBody>
      </p:sp>
      <p:pic>
        <p:nvPicPr>
          <p:cNvPr id="4" name="Kuva 3">
            <a:extLst>
              <a:ext uri="{FF2B5EF4-FFF2-40B4-BE49-F238E27FC236}">
                <a16:creationId xmlns:a16="http://schemas.microsoft.com/office/drawing/2014/main" id="{A8CD8C29-FB86-4C2B-A8B7-DF27D87A0C8C}"/>
              </a:ext>
            </a:extLst>
          </p:cNvPr>
          <p:cNvPicPr>
            <a:picLocks noChangeAspect="1"/>
          </p:cNvPicPr>
          <p:nvPr/>
        </p:nvPicPr>
        <p:blipFill>
          <a:blip r:embed="rId2"/>
          <a:stretch>
            <a:fillRect/>
          </a:stretch>
        </p:blipFill>
        <p:spPr>
          <a:xfrm>
            <a:off x="2584139" y="2322871"/>
            <a:ext cx="4941708" cy="4250515"/>
          </a:xfrm>
          <a:prstGeom prst="rect">
            <a:avLst/>
          </a:prstGeom>
        </p:spPr>
      </p:pic>
    </p:spTree>
    <p:extLst>
      <p:ext uri="{BB962C8B-B14F-4D97-AF65-F5344CB8AC3E}">
        <p14:creationId xmlns:p14="http://schemas.microsoft.com/office/powerpoint/2010/main" val="8285081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3493DA3-228F-403F-93DB-6CE066C130DC}"/>
              </a:ext>
            </a:extLst>
          </p:cNvPr>
          <p:cNvSpPr>
            <a:spLocks noGrp="1"/>
          </p:cNvSpPr>
          <p:nvPr>
            <p:ph type="body" sz="quarter" idx="15"/>
          </p:nvPr>
        </p:nvSpPr>
        <p:spPr>
          <a:xfrm>
            <a:off x="2437055" y="2616083"/>
            <a:ext cx="7317888" cy="1142185"/>
          </a:xfrm>
        </p:spPr>
        <p:txBody>
          <a:bodyPr>
            <a:normAutofit/>
          </a:bodyPr>
          <a:lstStyle/>
          <a:p>
            <a:r>
              <a:rPr lang="en-US" dirty="0"/>
              <a:t>Listen to the text about the </a:t>
            </a:r>
            <a:r>
              <a:rPr lang="en-US" dirty="0" err="1"/>
              <a:t>Nakivale</a:t>
            </a:r>
            <a:r>
              <a:rPr lang="en-US" dirty="0"/>
              <a:t> refugee settlement in Uganda. </a:t>
            </a:r>
          </a:p>
          <a:p>
            <a:r>
              <a:rPr lang="en-US" dirty="0"/>
              <a:t>After that, take the rights (post-it-notes) that you don’t think are </a:t>
            </a:r>
            <a:r>
              <a:rPr lang="en-US" dirty="0" err="1"/>
              <a:t>realised</a:t>
            </a:r>
            <a:r>
              <a:rPr lang="en-US" dirty="0"/>
              <a:t> in </a:t>
            </a:r>
            <a:r>
              <a:rPr lang="en-US" dirty="0" err="1"/>
              <a:t>Nakivale</a:t>
            </a:r>
            <a:r>
              <a:rPr lang="en-US" dirty="0"/>
              <a:t> and turn them upside down. </a:t>
            </a:r>
          </a:p>
          <a:p>
            <a:endParaRPr lang="fi-FI" dirty="0"/>
          </a:p>
        </p:txBody>
      </p:sp>
      <p:sp>
        <p:nvSpPr>
          <p:cNvPr id="3" name="Otsikko 2">
            <a:extLst>
              <a:ext uri="{FF2B5EF4-FFF2-40B4-BE49-F238E27FC236}">
                <a16:creationId xmlns:a16="http://schemas.microsoft.com/office/drawing/2014/main" id="{6B1EAE9B-6498-43EA-91F4-A44DF39B33D5}"/>
              </a:ext>
            </a:extLst>
          </p:cNvPr>
          <p:cNvSpPr>
            <a:spLocks noGrp="1"/>
          </p:cNvSpPr>
          <p:nvPr>
            <p:ph type="title"/>
          </p:nvPr>
        </p:nvSpPr>
        <p:spPr>
          <a:xfrm>
            <a:off x="2375482" y="973123"/>
            <a:ext cx="7441035" cy="1235810"/>
          </a:xfrm>
        </p:spPr>
        <p:txBody>
          <a:bodyPr/>
          <a:lstStyle/>
          <a:p>
            <a:pPr algn="l"/>
            <a:r>
              <a:rPr lang="fi-FI" sz="4400" dirty="0">
                <a:solidFill>
                  <a:schemeClr val="tx1"/>
                </a:solidFill>
              </a:rPr>
              <a:t>ASSIGNMENT: RIGHTS UNDER THREAT</a:t>
            </a:r>
          </a:p>
        </p:txBody>
      </p:sp>
    </p:spTree>
    <p:extLst>
      <p:ext uri="{BB962C8B-B14F-4D97-AF65-F5344CB8AC3E}">
        <p14:creationId xmlns:p14="http://schemas.microsoft.com/office/powerpoint/2010/main" val="22603744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D36ECE4F-05B7-4E3D-BF4D-66BA8C1355A0}"/>
              </a:ext>
            </a:extLst>
          </p:cNvPr>
          <p:cNvSpPr/>
          <p:nvPr/>
        </p:nvSpPr>
        <p:spPr>
          <a:xfrm>
            <a:off x="0" y="279918"/>
            <a:ext cx="12192000" cy="5256357"/>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4800" b="1" i="0" u="none" strike="noStrike" kern="1200" cap="none" spc="0" normalizeH="0" baseline="0" noProof="0" dirty="0">
              <a:ln>
                <a:noFill/>
              </a:ln>
              <a:solidFill>
                <a:prstClr val="white"/>
              </a:solidFill>
              <a:effectLst/>
              <a:uLnTx/>
              <a:uFillTx/>
              <a:latin typeface="Muli"/>
              <a:ea typeface="+mn-ea"/>
              <a:cs typeface="+mn-cs"/>
            </a:endParaRPr>
          </a:p>
        </p:txBody>
      </p:sp>
      <p:sp>
        <p:nvSpPr>
          <p:cNvPr id="8" name="textruta 7">
            <a:extLst>
              <a:ext uri="{FF2B5EF4-FFF2-40B4-BE49-F238E27FC236}">
                <a16:creationId xmlns:a16="http://schemas.microsoft.com/office/drawing/2014/main" id="{FC436953-B3BF-1B4F-9B6A-5D19D9C90A3C}"/>
              </a:ext>
            </a:extLst>
          </p:cNvPr>
          <p:cNvSpPr txBox="1"/>
          <p:nvPr/>
        </p:nvSpPr>
        <p:spPr>
          <a:xfrm>
            <a:off x="633873" y="644011"/>
            <a:ext cx="11402956" cy="707886"/>
          </a:xfrm>
          <a:prstGeom prst="rect">
            <a:avLst/>
          </a:prstGeom>
          <a:noFill/>
        </p:spPr>
        <p:txBody>
          <a:bodyPr wrap="square" rtlCol="0">
            <a:spAutoFit/>
          </a:bodyPr>
          <a:lstStyle/>
          <a:p>
            <a:pPr lvl="0"/>
            <a:r>
              <a:rPr lang="en-US" sz="4000" cap="all" dirty="0">
                <a:solidFill>
                  <a:prstClr val="white"/>
                </a:solidFill>
                <a:effectLst>
                  <a:outerShdw blurRad="165100" algn="ctr" rotWithShape="0">
                    <a:prstClr val="black">
                      <a:alpha val="6000"/>
                    </a:prstClr>
                  </a:outerShdw>
                </a:effectLst>
                <a:latin typeface="Arial Black"/>
              </a:rPr>
              <a:t>THERE ARE NO CLIMATE REFUGEES</a:t>
            </a:r>
          </a:p>
        </p:txBody>
      </p:sp>
      <p:sp>
        <p:nvSpPr>
          <p:cNvPr id="9" name="textruta 8">
            <a:extLst>
              <a:ext uri="{FF2B5EF4-FFF2-40B4-BE49-F238E27FC236}">
                <a16:creationId xmlns:a16="http://schemas.microsoft.com/office/drawing/2014/main" id="{D95558CC-8316-FF40-8212-9E5D0BC971F9}"/>
              </a:ext>
            </a:extLst>
          </p:cNvPr>
          <p:cNvSpPr txBox="1"/>
          <p:nvPr/>
        </p:nvSpPr>
        <p:spPr>
          <a:xfrm>
            <a:off x="633873" y="1747889"/>
            <a:ext cx="5846440" cy="3293209"/>
          </a:xfrm>
          <a:prstGeom prst="rect">
            <a:avLst/>
          </a:prstGeom>
          <a:noFill/>
        </p:spPr>
        <p:txBody>
          <a:bodyPr wrap="square" rtlCol="0">
            <a:spAutoFit/>
          </a:bodyPr>
          <a:lstStyle/>
          <a:p>
            <a:pPr lvl="0">
              <a:tabLst>
                <a:tab pos="388938" algn="l"/>
                <a:tab pos="746125" algn="l"/>
              </a:tabLst>
            </a:pPr>
            <a:r>
              <a:rPr lang="en-US" sz="1600" dirty="0">
                <a:solidFill>
                  <a:prstClr val="white"/>
                </a:solidFill>
                <a:effectLst>
                  <a:outerShdw blurRad="190500" algn="ctr" rotWithShape="0">
                    <a:prstClr val="black">
                      <a:alpha val="25000"/>
                    </a:prstClr>
                  </a:outerShdw>
                </a:effectLst>
              </a:rPr>
              <a:t>•	The international refugee legislation is based on the 	Geneva Refugee Convention of 1951.</a:t>
            </a:r>
          </a:p>
          <a:p>
            <a:pPr lvl="0">
              <a:tabLst>
                <a:tab pos="388938" algn="l"/>
                <a:tab pos="746125" algn="l"/>
              </a:tabLst>
            </a:pPr>
            <a:endParaRPr lang="en-US" sz="1600" dirty="0">
              <a:solidFill>
                <a:prstClr val="white"/>
              </a:solidFill>
              <a:effectLst>
                <a:outerShdw blurRad="190500" algn="ctr" rotWithShape="0">
                  <a:prstClr val="black">
                    <a:alpha val="25000"/>
                  </a:prstClr>
                </a:outerShdw>
              </a:effectLst>
            </a:endParaRPr>
          </a:p>
          <a:p>
            <a:pPr lvl="0">
              <a:tabLst>
                <a:tab pos="388938" algn="l"/>
                <a:tab pos="746125" algn="l"/>
              </a:tabLst>
            </a:pPr>
            <a:r>
              <a:rPr lang="en-US" sz="1600" dirty="0">
                <a:solidFill>
                  <a:prstClr val="white"/>
                </a:solidFill>
                <a:effectLst>
                  <a:outerShdw blurRad="190500" algn="ctr" rotWithShape="0">
                    <a:prstClr val="black">
                      <a:alpha val="25000"/>
                    </a:prstClr>
                  </a:outerShdw>
                </a:effectLst>
              </a:rPr>
              <a:t>•	According to the Convention, a person can be granted 	refugee status due to persecution.</a:t>
            </a:r>
          </a:p>
          <a:p>
            <a:pPr lvl="0">
              <a:tabLst>
                <a:tab pos="388938" algn="l"/>
                <a:tab pos="746125" algn="l"/>
              </a:tabLst>
            </a:pPr>
            <a:endParaRPr lang="en-US" sz="1600" dirty="0">
              <a:solidFill>
                <a:prstClr val="white"/>
              </a:solidFill>
              <a:effectLst>
                <a:outerShdw blurRad="190500" algn="ctr" rotWithShape="0">
                  <a:prstClr val="black">
                    <a:alpha val="25000"/>
                  </a:prstClr>
                </a:outerShdw>
              </a:effectLst>
            </a:endParaRPr>
          </a:p>
          <a:p>
            <a:pPr lvl="0">
              <a:tabLst>
                <a:tab pos="388938" algn="l"/>
                <a:tab pos="746125" algn="l"/>
              </a:tabLst>
            </a:pPr>
            <a:r>
              <a:rPr lang="en-US" sz="1600" dirty="0">
                <a:solidFill>
                  <a:prstClr val="white"/>
                </a:solidFill>
                <a:effectLst>
                  <a:outerShdw blurRad="190500" algn="ctr" rotWithShape="0">
                    <a:prstClr val="black">
                      <a:alpha val="25000"/>
                    </a:prstClr>
                  </a:outerShdw>
                </a:effectLst>
              </a:rPr>
              <a:t>•	The Convention does not specify climate change or 	natural disasters as grounds for asylum, which is 	why refugee status cannot be granted for these 	reasons.</a:t>
            </a:r>
          </a:p>
          <a:p>
            <a:pPr lvl="0">
              <a:tabLst>
                <a:tab pos="388938" algn="l"/>
                <a:tab pos="746125" algn="l"/>
              </a:tabLst>
            </a:pPr>
            <a:endParaRPr lang="en-US" sz="1600" dirty="0">
              <a:solidFill>
                <a:prstClr val="white"/>
              </a:solidFill>
              <a:effectLst>
                <a:outerShdw blurRad="190500" algn="ctr" rotWithShape="0">
                  <a:prstClr val="black">
                    <a:alpha val="25000"/>
                  </a:prstClr>
                </a:outerShdw>
              </a:effectLst>
            </a:endParaRPr>
          </a:p>
          <a:p>
            <a:pPr lvl="0">
              <a:tabLst>
                <a:tab pos="388938" algn="l"/>
                <a:tab pos="746125" algn="l"/>
              </a:tabLst>
            </a:pPr>
            <a:r>
              <a:rPr lang="en-US" sz="1600" dirty="0">
                <a:solidFill>
                  <a:prstClr val="white"/>
                </a:solidFill>
                <a:effectLst>
                  <a:outerShdw blurRad="190500" algn="ctr" rotWithShape="0">
                    <a:prstClr val="black">
                      <a:alpha val="25000"/>
                    </a:prstClr>
                  </a:outerShdw>
                </a:effectLst>
              </a:rPr>
              <a:t>•	Instead of climate refugee, the term climate migrant is 	used.</a:t>
            </a:r>
          </a:p>
        </p:txBody>
      </p:sp>
    </p:spTree>
    <p:extLst>
      <p:ext uri="{BB962C8B-B14F-4D97-AF65-F5344CB8AC3E}">
        <p14:creationId xmlns:p14="http://schemas.microsoft.com/office/powerpoint/2010/main" val="23567629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objekt 13" descr="En bild som visar utomhus, bil, lastbil, väg&#10;&#10;Automatiskt genererad beskrivning">
            <a:extLst>
              <a:ext uri="{FF2B5EF4-FFF2-40B4-BE49-F238E27FC236}">
                <a16:creationId xmlns:a16="http://schemas.microsoft.com/office/drawing/2014/main" id="{F5CE65EC-1A46-9C46-9E98-E8BFB9720CE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20000" y="0"/>
            <a:ext cx="4572000" cy="6858000"/>
          </a:xfrm>
          <a:prstGeom prst="rect">
            <a:avLst/>
          </a:prstGeom>
        </p:spPr>
      </p:pic>
      <p:sp>
        <p:nvSpPr>
          <p:cNvPr id="6" name="textruta 5">
            <a:extLst>
              <a:ext uri="{FF2B5EF4-FFF2-40B4-BE49-F238E27FC236}">
                <a16:creationId xmlns:a16="http://schemas.microsoft.com/office/drawing/2014/main" id="{F745B68D-33FF-0D4B-89EA-FA8A66E567A6}"/>
              </a:ext>
            </a:extLst>
          </p:cNvPr>
          <p:cNvSpPr txBox="1"/>
          <p:nvPr/>
        </p:nvSpPr>
        <p:spPr>
          <a:xfrm>
            <a:off x="466410" y="453482"/>
            <a:ext cx="6988490" cy="2554545"/>
          </a:xfrm>
          <a:prstGeom prst="rect">
            <a:avLst/>
          </a:prstGeom>
          <a:noFill/>
        </p:spPr>
        <p:txBody>
          <a:bodyPr wrap="square" rtlCol="0">
            <a:spAutoFit/>
          </a:bodyPr>
          <a:lstStyle/>
          <a:p>
            <a:r>
              <a:rPr lang="sv-FI" sz="4000" dirty="0">
                <a:solidFill>
                  <a:schemeClr val="accent2"/>
                </a:solidFill>
                <a:latin typeface="+mj-lt"/>
              </a:rPr>
              <a:t>THE PEOPLE FLEEING CLIMATE CHANGE ARE IN AN EXCEPTIONAL SITUATION</a:t>
            </a:r>
          </a:p>
        </p:txBody>
      </p:sp>
      <p:sp>
        <p:nvSpPr>
          <p:cNvPr id="7" name="textruta 6">
            <a:extLst>
              <a:ext uri="{FF2B5EF4-FFF2-40B4-BE49-F238E27FC236}">
                <a16:creationId xmlns:a16="http://schemas.microsoft.com/office/drawing/2014/main" id="{680D9D6E-E955-E74C-9B1E-E6A1A5BDF769}"/>
              </a:ext>
            </a:extLst>
          </p:cNvPr>
          <p:cNvSpPr txBox="1"/>
          <p:nvPr/>
        </p:nvSpPr>
        <p:spPr>
          <a:xfrm>
            <a:off x="466410" y="3429000"/>
            <a:ext cx="6277290" cy="2800767"/>
          </a:xfrm>
          <a:prstGeom prst="rect">
            <a:avLst/>
          </a:prstGeom>
          <a:noFill/>
        </p:spPr>
        <p:txBody>
          <a:bodyPr wrap="square" rtlCol="0">
            <a:spAutoFit/>
          </a:bodyPr>
          <a:lstStyle/>
          <a:p>
            <a:pPr>
              <a:tabLst>
                <a:tab pos="344488" algn="l"/>
              </a:tabLst>
            </a:pPr>
            <a:r>
              <a:rPr lang="sv-FI" sz="1600" dirty="0"/>
              <a:t>•	In the worst case, the people fleeing climate change are in a 	position, in which they have no rights.</a:t>
            </a:r>
          </a:p>
          <a:p>
            <a:pPr>
              <a:tabLst>
                <a:tab pos="344488" algn="l"/>
              </a:tabLst>
            </a:pPr>
            <a:endParaRPr lang="sv-FI" sz="1600" dirty="0"/>
          </a:p>
          <a:p>
            <a:pPr>
              <a:tabLst>
                <a:tab pos="344488" algn="l"/>
              </a:tabLst>
            </a:pPr>
            <a:r>
              <a:rPr lang="sv-FI" sz="1600" dirty="0"/>
              <a:t>•	Even though climate migration usually focuses on nearby 	areas and </a:t>
            </a:r>
            <a:r>
              <a:rPr lang="sv-FI" sz="1600" dirty="0" err="1"/>
              <a:t>often</a:t>
            </a:r>
            <a:r>
              <a:rPr lang="sv-FI" sz="1600" dirty="0"/>
              <a:t> takes </a:t>
            </a:r>
            <a:r>
              <a:rPr lang="sv-FI" sz="1600" dirty="0" err="1"/>
              <a:t>place</a:t>
            </a:r>
            <a:r>
              <a:rPr lang="sv-FI" sz="1600" dirty="0"/>
              <a:t> </a:t>
            </a:r>
            <a:r>
              <a:rPr lang="sv-FI" sz="1600" dirty="0" err="1"/>
              <a:t>within</a:t>
            </a:r>
            <a:r>
              <a:rPr lang="sv-FI" sz="1600" dirty="0"/>
              <a:t> </a:t>
            </a:r>
            <a:r>
              <a:rPr lang="sv-FI" sz="1600" dirty="0" err="1"/>
              <a:t>countries</a:t>
            </a:r>
            <a:r>
              <a:rPr lang="sv-FI" sz="1600" dirty="0"/>
              <a:t>, this does not 	guarantee safety.</a:t>
            </a:r>
          </a:p>
          <a:p>
            <a:pPr>
              <a:tabLst>
                <a:tab pos="344488" algn="l"/>
              </a:tabLst>
            </a:pPr>
            <a:endParaRPr lang="sv-FI" sz="1600" dirty="0"/>
          </a:p>
          <a:p>
            <a:pPr>
              <a:tabLst>
                <a:tab pos="344488" algn="l"/>
              </a:tabLst>
            </a:pPr>
            <a:r>
              <a:rPr lang="sv-FI" sz="1600" dirty="0"/>
              <a:t>•	Migrants’ situation can be </a:t>
            </a:r>
            <a:r>
              <a:rPr lang="sv-FI" sz="1600" dirty="0" err="1"/>
              <a:t>insecure</a:t>
            </a:r>
            <a:r>
              <a:rPr lang="sv-FI" sz="1600" dirty="0"/>
              <a:t> even when they flee 	within their home country.</a:t>
            </a:r>
          </a:p>
          <a:p>
            <a:pPr>
              <a:tabLst>
                <a:tab pos="344488" algn="l"/>
              </a:tabLst>
            </a:pPr>
            <a:endParaRPr lang="sv-FI" sz="1600" dirty="0"/>
          </a:p>
          <a:p>
            <a:pPr>
              <a:tabLst>
                <a:tab pos="344488" algn="l"/>
              </a:tabLst>
            </a:pPr>
            <a:r>
              <a:rPr lang="sv-FI" sz="1600" dirty="0"/>
              <a:t>•	Migrants often have the least access to services.</a:t>
            </a:r>
          </a:p>
        </p:txBody>
      </p:sp>
    </p:spTree>
    <p:extLst>
      <p:ext uri="{BB962C8B-B14F-4D97-AF65-F5344CB8AC3E}">
        <p14:creationId xmlns:p14="http://schemas.microsoft.com/office/powerpoint/2010/main" val="14300569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textruta 7">
            <a:extLst>
              <a:ext uri="{FF2B5EF4-FFF2-40B4-BE49-F238E27FC236}">
                <a16:creationId xmlns:a16="http://schemas.microsoft.com/office/drawing/2014/main" id="{FC436953-B3BF-1B4F-9B6A-5D19D9C90A3C}"/>
              </a:ext>
            </a:extLst>
          </p:cNvPr>
          <p:cNvSpPr txBox="1"/>
          <p:nvPr/>
        </p:nvSpPr>
        <p:spPr>
          <a:xfrm>
            <a:off x="2172278" y="1062210"/>
            <a:ext cx="7847441" cy="1446550"/>
          </a:xfrm>
          <a:prstGeom prst="rect">
            <a:avLst/>
          </a:prstGeom>
          <a:noFill/>
        </p:spPr>
        <p:txBody>
          <a:bodyPr wrap="square" rtlCol="0">
            <a:spAutoFit/>
          </a:bodyPr>
          <a:lstStyle/>
          <a:p>
            <a:pPr algn="ctr"/>
            <a:r>
              <a:rPr lang="fi-FI" sz="4400" cap="all" dirty="0">
                <a:solidFill>
                  <a:schemeClr val="bg1"/>
                </a:solidFill>
                <a:latin typeface="+mj-lt"/>
              </a:rPr>
              <a:t>PRESSURE ON THE RECEIVING PARTIES</a:t>
            </a:r>
            <a:endParaRPr lang="sv-FI" sz="4400" cap="all" dirty="0">
              <a:solidFill>
                <a:schemeClr val="bg1"/>
              </a:solidFill>
              <a:latin typeface="+mj-lt"/>
            </a:endParaRPr>
          </a:p>
        </p:txBody>
      </p:sp>
      <p:sp>
        <p:nvSpPr>
          <p:cNvPr id="9" name="textruta 8">
            <a:extLst>
              <a:ext uri="{FF2B5EF4-FFF2-40B4-BE49-F238E27FC236}">
                <a16:creationId xmlns:a16="http://schemas.microsoft.com/office/drawing/2014/main" id="{D95558CC-8316-FF40-8212-9E5D0BC971F9}"/>
              </a:ext>
            </a:extLst>
          </p:cNvPr>
          <p:cNvSpPr txBox="1"/>
          <p:nvPr/>
        </p:nvSpPr>
        <p:spPr>
          <a:xfrm>
            <a:off x="1944260" y="2954229"/>
            <a:ext cx="4046611" cy="2062103"/>
          </a:xfrm>
          <a:prstGeom prst="rect">
            <a:avLst/>
          </a:prstGeom>
          <a:noFill/>
        </p:spPr>
        <p:txBody>
          <a:bodyPr wrap="square" rtlCol="0">
            <a:spAutoFit/>
          </a:bodyPr>
          <a:lstStyle/>
          <a:p>
            <a:pPr>
              <a:tabLst>
                <a:tab pos="388938" algn="l"/>
                <a:tab pos="746125" algn="l"/>
              </a:tabLst>
            </a:pPr>
            <a:r>
              <a:rPr lang="fi-FI" sz="1600" dirty="0">
                <a:solidFill>
                  <a:schemeClr val="bg1"/>
                </a:solidFill>
              </a:rPr>
              <a:t>•	</a:t>
            </a:r>
            <a:r>
              <a:rPr lang="fi-FI" sz="1600" dirty="0" err="1">
                <a:solidFill>
                  <a:schemeClr val="bg1"/>
                </a:solidFill>
              </a:rPr>
              <a:t>Regardless</a:t>
            </a:r>
            <a:r>
              <a:rPr lang="fi-FI" sz="1600" dirty="0">
                <a:solidFill>
                  <a:schemeClr val="bg1"/>
                </a:solidFill>
              </a:rPr>
              <a:t> of </a:t>
            </a:r>
            <a:r>
              <a:rPr lang="fi-FI" sz="1600" dirty="0" err="1">
                <a:solidFill>
                  <a:schemeClr val="bg1"/>
                </a:solidFill>
              </a:rPr>
              <a:t>whether</a:t>
            </a:r>
            <a:r>
              <a:rPr lang="fi-FI" sz="1600" dirty="0">
                <a:solidFill>
                  <a:schemeClr val="bg1"/>
                </a:solidFill>
              </a:rPr>
              <a:t> the </a:t>
            </a:r>
            <a:r>
              <a:rPr lang="fi-FI" sz="1600" dirty="0" err="1">
                <a:solidFill>
                  <a:schemeClr val="bg1"/>
                </a:solidFill>
              </a:rPr>
              <a:t>migration</a:t>
            </a:r>
            <a:r>
              <a:rPr lang="fi-FI" sz="1600" dirty="0">
                <a:solidFill>
                  <a:schemeClr val="bg1"/>
                </a:solidFill>
              </a:rPr>
              <a:t> 	</a:t>
            </a:r>
            <a:r>
              <a:rPr lang="fi-FI" sz="1600" dirty="0" err="1">
                <a:solidFill>
                  <a:schemeClr val="bg1"/>
                </a:solidFill>
              </a:rPr>
              <a:t>takes</a:t>
            </a:r>
            <a:r>
              <a:rPr lang="fi-FI" sz="1600" dirty="0">
                <a:solidFill>
                  <a:schemeClr val="bg1"/>
                </a:solidFill>
              </a:rPr>
              <a:t> </a:t>
            </a:r>
            <a:r>
              <a:rPr lang="fi-FI" sz="1600" dirty="0" err="1">
                <a:solidFill>
                  <a:schemeClr val="bg1"/>
                </a:solidFill>
              </a:rPr>
              <a:t>place</a:t>
            </a:r>
            <a:r>
              <a:rPr lang="fi-FI" sz="1600" dirty="0">
                <a:solidFill>
                  <a:schemeClr val="bg1"/>
                </a:solidFill>
              </a:rPr>
              <a:t> </a:t>
            </a:r>
            <a:r>
              <a:rPr lang="fi-FI" sz="1600" dirty="0" err="1">
                <a:solidFill>
                  <a:schemeClr val="bg1"/>
                </a:solidFill>
              </a:rPr>
              <a:t>within</a:t>
            </a:r>
            <a:r>
              <a:rPr lang="fi-FI" sz="1600" dirty="0">
                <a:solidFill>
                  <a:schemeClr val="bg1"/>
                </a:solidFill>
              </a:rPr>
              <a:t> </a:t>
            </a:r>
            <a:r>
              <a:rPr lang="fi-FI" sz="1600" dirty="0" err="1">
                <a:solidFill>
                  <a:schemeClr val="bg1"/>
                </a:solidFill>
              </a:rPr>
              <a:t>or</a:t>
            </a:r>
            <a:r>
              <a:rPr lang="fi-FI" sz="1600" dirty="0">
                <a:solidFill>
                  <a:schemeClr val="bg1"/>
                </a:solidFill>
              </a:rPr>
              <a:t> </a:t>
            </a:r>
            <a:r>
              <a:rPr lang="fi-FI" sz="1600" dirty="0" err="1">
                <a:solidFill>
                  <a:schemeClr val="bg1"/>
                </a:solidFill>
              </a:rPr>
              <a:t>across</a:t>
            </a:r>
            <a:r>
              <a:rPr lang="fi-FI" sz="1600" dirty="0">
                <a:solidFill>
                  <a:schemeClr val="bg1"/>
                </a:solidFill>
              </a:rPr>
              <a:t> </a:t>
            </a:r>
            <a:r>
              <a:rPr lang="fi-FI" sz="1600" dirty="0" err="1">
                <a:solidFill>
                  <a:schemeClr val="bg1"/>
                </a:solidFill>
              </a:rPr>
              <a:t>borders</a:t>
            </a:r>
            <a:r>
              <a:rPr lang="fi-FI" sz="1600" dirty="0">
                <a:solidFill>
                  <a:schemeClr val="bg1"/>
                </a:solidFill>
              </a:rPr>
              <a:t>, 	it </a:t>
            </a:r>
            <a:r>
              <a:rPr lang="fi-FI" sz="1600" dirty="0" err="1">
                <a:solidFill>
                  <a:schemeClr val="bg1"/>
                </a:solidFill>
              </a:rPr>
              <a:t>creates</a:t>
            </a:r>
            <a:r>
              <a:rPr lang="fi-FI" sz="1600" dirty="0">
                <a:solidFill>
                  <a:schemeClr val="bg1"/>
                </a:solidFill>
              </a:rPr>
              <a:t> </a:t>
            </a:r>
            <a:r>
              <a:rPr lang="fi-FI" sz="1600" dirty="0" err="1">
                <a:solidFill>
                  <a:schemeClr val="bg1"/>
                </a:solidFill>
              </a:rPr>
              <a:t>pressure</a:t>
            </a:r>
            <a:r>
              <a:rPr lang="fi-FI" sz="1600" dirty="0">
                <a:solidFill>
                  <a:schemeClr val="bg1"/>
                </a:solidFill>
              </a:rPr>
              <a:t> on </a:t>
            </a:r>
            <a:r>
              <a:rPr lang="fi-FI" sz="1600" dirty="0" err="1">
                <a:solidFill>
                  <a:schemeClr val="bg1"/>
                </a:solidFill>
              </a:rPr>
              <a:t>destinations</a:t>
            </a:r>
            <a:r>
              <a:rPr lang="fi-FI" sz="1600" dirty="0">
                <a:solidFill>
                  <a:schemeClr val="bg1"/>
                </a:solidFill>
              </a:rPr>
              <a:t> of 	</a:t>
            </a:r>
            <a:r>
              <a:rPr lang="fi-FI" sz="1600" dirty="0" err="1">
                <a:solidFill>
                  <a:schemeClr val="bg1"/>
                </a:solidFill>
              </a:rPr>
              <a:t>migration</a:t>
            </a:r>
            <a:r>
              <a:rPr lang="fi-FI" sz="1600" dirty="0">
                <a:solidFill>
                  <a:schemeClr val="bg1"/>
                </a:solidFill>
              </a:rPr>
              <a:t>.</a:t>
            </a:r>
          </a:p>
          <a:p>
            <a:pPr>
              <a:tabLst>
                <a:tab pos="388938" algn="l"/>
                <a:tab pos="746125" algn="l"/>
              </a:tabLst>
            </a:pPr>
            <a:endParaRPr lang="fi-FI" sz="1600" dirty="0">
              <a:solidFill>
                <a:schemeClr val="bg1"/>
              </a:solidFill>
            </a:endParaRPr>
          </a:p>
          <a:p>
            <a:pPr>
              <a:tabLst>
                <a:tab pos="388938" algn="l"/>
                <a:tab pos="746125" algn="l"/>
              </a:tabLst>
            </a:pPr>
            <a:r>
              <a:rPr lang="fi-FI" sz="1600" dirty="0">
                <a:solidFill>
                  <a:schemeClr val="bg1"/>
                </a:solidFill>
              </a:rPr>
              <a:t>•	</a:t>
            </a:r>
            <a:r>
              <a:rPr lang="fi-FI" sz="1600" dirty="0" err="1">
                <a:solidFill>
                  <a:schemeClr val="bg1"/>
                </a:solidFill>
              </a:rPr>
              <a:t>Lack</a:t>
            </a:r>
            <a:r>
              <a:rPr lang="fi-FI" sz="1600" dirty="0">
                <a:solidFill>
                  <a:schemeClr val="bg1"/>
                </a:solidFill>
              </a:rPr>
              <a:t> of </a:t>
            </a:r>
            <a:r>
              <a:rPr lang="fi-FI" sz="1600" dirty="0" err="1">
                <a:solidFill>
                  <a:schemeClr val="bg1"/>
                </a:solidFill>
              </a:rPr>
              <a:t>resources</a:t>
            </a:r>
            <a:r>
              <a:rPr lang="fi-FI" sz="1600" dirty="0">
                <a:solidFill>
                  <a:schemeClr val="bg1"/>
                </a:solidFill>
              </a:rPr>
              <a:t> and </a:t>
            </a:r>
            <a:r>
              <a:rPr lang="fi-FI" sz="1600" dirty="0" err="1">
                <a:solidFill>
                  <a:schemeClr val="bg1"/>
                </a:solidFill>
              </a:rPr>
              <a:t>growing</a:t>
            </a:r>
            <a:r>
              <a:rPr lang="fi-FI" sz="1600" dirty="0">
                <a:solidFill>
                  <a:schemeClr val="bg1"/>
                </a:solidFill>
              </a:rPr>
              <a:t> 	</a:t>
            </a:r>
            <a:r>
              <a:rPr lang="fi-FI" sz="1600" dirty="0" err="1">
                <a:solidFill>
                  <a:schemeClr val="bg1"/>
                </a:solidFill>
              </a:rPr>
              <a:t>numbers</a:t>
            </a:r>
            <a:r>
              <a:rPr lang="fi-FI" sz="1600" dirty="0">
                <a:solidFill>
                  <a:schemeClr val="bg1"/>
                </a:solidFill>
              </a:rPr>
              <a:t> of </a:t>
            </a:r>
            <a:r>
              <a:rPr lang="fi-FI" sz="1600" dirty="0" err="1">
                <a:solidFill>
                  <a:schemeClr val="bg1"/>
                </a:solidFill>
              </a:rPr>
              <a:t>people</a:t>
            </a:r>
            <a:r>
              <a:rPr lang="fi-FI" sz="1600" dirty="0">
                <a:solidFill>
                  <a:schemeClr val="bg1"/>
                </a:solidFill>
              </a:rPr>
              <a:t> </a:t>
            </a:r>
            <a:r>
              <a:rPr lang="fi-FI" sz="1600" dirty="0" err="1">
                <a:solidFill>
                  <a:schemeClr val="bg1"/>
                </a:solidFill>
              </a:rPr>
              <a:t>may</a:t>
            </a:r>
            <a:r>
              <a:rPr lang="fi-FI" sz="1600" dirty="0">
                <a:solidFill>
                  <a:schemeClr val="bg1"/>
                </a:solidFill>
              </a:rPr>
              <a:t> </a:t>
            </a:r>
            <a:r>
              <a:rPr lang="fi-FI" sz="1600" dirty="0" err="1">
                <a:solidFill>
                  <a:schemeClr val="bg1"/>
                </a:solidFill>
              </a:rPr>
              <a:t>cause</a:t>
            </a:r>
            <a:r>
              <a:rPr lang="fi-FI" sz="1600" dirty="0">
                <a:solidFill>
                  <a:schemeClr val="bg1"/>
                </a:solidFill>
              </a:rPr>
              <a:t> 	</a:t>
            </a:r>
            <a:r>
              <a:rPr lang="fi-FI" sz="1600" dirty="0" err="1">
                <a:solidFill>
                  <a:schemeClr val="bg1"/>
                </a:solidFill>
              </a:rPr>
              <a:t>resistance</a:t>
            </a:r>
            <a:r>
              <a:rPr lang="fi-FI" sz="1600" dirty="0">
                <a:solidFill>
                  <a:schemeClr val="bg1"/>
                </a:solidFill>
              </a:rPr>
              <a:t> to </a:t>
            </a:r>
            <a:r>
              <a:rPr lang="fi-FI" sz="1600" dirty="0" err="1">
                <a:solidFill>
                  <a:schemeClr val="bg1"/>
                </a:solidFill>
              </a:rPr>
              <a:t>migration</a:t>
            </a:r>
            <a:r>
              <a:rPr lang="fi-FI" sz="1600" dirty="0">
                <a:solidFill>
                  <a:schemeClr val="bg1"/>
                </a:solidFill>
              </a:rPr>
              <a:t>.</a:t>
            </a:r>
          </a:p>
        </p:txBody>
      </p:sp>
      <p:cxnSp>
        <p:nvCxnSpPr>
          <p:cNvPr id="10" name="Rak 9">
            <a:extLst>
              <a:ext uri="{FF2B5EF4-FFF2-40B4-BE49-F238E27FC236}">
                <a16:creationId xmlns:a16="http://schemas.microsoft.com/office/drawing/2014/main" id="{AE75C557-5FF4-4843-892E-A64FABD3EE02}"/>
              </a:ext>
            </a:extLst>
          </p:cNvPr>
          <p:cNvCxnSpPr>
            <a:cxnSpLocks/>
          </p:cNvCxnSpPr>
          <p:nvPr/>
        </p:nvCxnSpPr>
        <p:spPr>
          <a:xfrm>
            <a:off x="6378923" y="2954229"/>
            <a:ext cx="0" cy="206210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extruta 18">
            <a:extLst>
              <a:ext uri="{FF2B5EF4-FFF2-40B4-BE49-F238E27FC236}">
                <a16:creationId xmlns:a16="http://schemas.microsoft.com/office/drawing/2014/main" id="{CD54907F-8423-C548-9694-DACB1832AAB8}"/>
              </a:ext>
            </a:extLst>
          </p:cNvPr>
          <p:cNvSpPr txBox="1"/>
          <p:nvPr/>
        </p:nvSpPr>
        <p:spPr>
          <a:xfrm>
            <a:off x="6722664" y="2954229"/>
            <a:ext cx="3525076" cy="1077218"/>
          </a:xfrm>
          <a:prstGeom prst="rect">
            <a:avLst/>
          </a:prstGeom>
          <a:noFill/>
        </p:spPr>
        <p:txBody>
          <a:bodyPr wrap="square" rtlCol="0">
            <a:spAutoFit/>
          </a:bodyPr>
          <a:lstStyle/>
          <a:p>
            <a:pPr>
              <a:tabLst>
                <a:tab pos="388938" algn="l"/>
                <a:tab pos="746125" algn="l"/>
              </a:tabLst>
            </a:pPr>
            <a:r>
              <a:rPr lang="fi-FI" sz="1600" dirty="0">
                <a:solidFill>
                  <a:schemeClr val="bg1"/>
                </a:solidFill>
              </a:rPr>
              <a:t>•	</a:t>
            </a:r>
            <a:r>
              <a:rPr lang="fi-FI" sz="1600" dirty="0" err="1">
                <a:solidFill>
                  <a:schemeClr val="bg1"/>
                </a:solidFill>
              </a:rPr>
              <a:t>Climate</a:t>
            </a:r>
            <a:r>
              <a:rPr lang="fi-FI" sz="1600" dirty="0">
                <a:solidFill>
                  <a:schemeClr val="bg1"/>
                </a:solidFill>
              </a:rPr>
              <a:t> </a:t>
            </a:r>
            <a:r>
              <a:rPr lang="fi-FI" sz="1600" dirty="0" err="1">
                <a:solidFill>
                  <a:schemeClr val="bg1"/>
                </a:solidFill>
              </a:rPr>
              <a:t>migration</a:t>
            </a:r>
            <a:r>
              <a:rPr lang="fi-FI" sz="1600" dirty="0">
                <a:solidFill>
                  <a:schemeClr val="bg1"/>
                </a:solidFill>
              </a:rPr>
              <a:t> </a:t>
            </a:r>
            <a:r>
              <a:rPr lang="fi-FI" sz="1600" dirty="0" err="1">
                <a:solidFill>
                  <a:schemeClr val="bg1"/>
                </a:solidFill>
              </a:rPr>
              <a:t>can</a:t>
            </a:r>
            <a:r>
              <a:rPr lang="fi-FI" sz="1600" dirty="0">
                <a:solidFill>
                  <a:schemeClr val="bg1"/>
                </a:solidFill>
              </a:rPr>
              <a:t> 	</a:t>
            </a:r>
            <a:r>
              <a:rPr lang="fi-FI" sz="1600" dirty="0" err="1">
                <a:solidFill>
                  <a:schemeClr val="bg1"/>
                </a:solidFill>
              </a:rPr>
              <a:t>nevertheless</a:t>
            </a:r>
            <a:r>
              <a:rPr lang="fi-FI" sz="1600" dirty="0">
                <a:solidFill>
                  <a:schemeClr val="bg1"/>
                </a:solidFill>
              </a:rPr>
              <a:t> </a:t>
            </a:r>
            <a:r>
              <a:rPr lang="fi-FI" sz="1600" dirty="0" err="1">
                <a:solidFill>
                  <a:schemeClr val="bg1"/>
                </a:solidFill>
              </a:rPr>
              <a:t>also</a:t>
            </a:r>
            <a:r>
              <a:rPr lang="fi-FI" sz="1600" dirty="0">
                <a:solidFill>
                  <a:schemeClr val="bg1"/>
                </a:solidFill>
              </a:rPr>
              <a:t> </a:t>
            </a:r>
            <a:r>
              <a:rPr lang="fi-FI" sz="1600" dirty="0" err="1">
                <a:solidFill>
                  <a:schemeClr val="bg1"/>
                </a:solidFill>
              </a:rPr>
              <a:t>offer</a:t>
            </a:r>
            <a:r>
              <a:rPr lang="fi-FI" sz="1600" dirty="0">
                <a:solidFill>
                  <a:schemeClr val="bg1"/>
                </a:solidFill>
              </a:rPr>
              <a:t> 	</a:t>
            </a:r>
            <a:r>
              <a:rPr lang="fi-FI" sz="1600" dirty="0" err="1">
                <a:solidFill>
                  <a:schemeClr val="bg1"/>
                </a:solidFill>
              </a:rPr>
              <a:t>opportunities</a:t>
            </a:r>
            <a:r>
              <a:rPr lang="fi-FI" sz="1600" dirty="0">
                <a:solidFill>
                  <a:schemeClr val="bg1"/>
                </a:solidFill>
              </a:rPr>
              <a:t> for </a:t>
            </a:r>
            <a:r>
              <a:rPr lang="fi-FI" sz="1600" dirty="0" err="1">
                <a:solidFill>
                  <a:schemeClr val="bg1"/>
                </a:solidFill>
              </a:rPr>
              <a:t>ecological</a:t>
            </a:r>
            <a:r>
              <a:rPr lang="fi-FI" sz="1600" dirty="0">
                <a:solidFill>
                  <a:schemeClr val="bg1"/>
                </a:solidFill>
              </a:rPr>
              <a:t> and 	</a:t>
            </a:r>
            <a:r>
              <a:rPr lang="fi-FI" sz="1600" dirty="0" err="1">
                <a:solidFill>
                  <a:schemeClr val="bg1"/>
                </a:solidFill>
              </a:rPr>
              <a:t>economic</a:t>
            </a:r>
            <a:r>
              <a:rPr lang="fi-FI" sz="1600" dirty="0">
                <a:solidFill>
                  <a:schemeClr val="bg1"/>
                </a:solidFill>
              </a:rPr>
              <a:t> </a:t>
            </a:r>
            <a:r>
              <a:rPr lang="fi-FI" sz="1600" dirty="0" err="1">
                <a:solidFill>
                  <a:schemeClr val="bg1"/>
                </a:solidFill>
              </a:rPr>
              <a:t>development</a:t>
            </a:r>
            <a:r>
              <a:rPr lang="fi-FI" sz="1600" dirty="0">
                <a:solidFill>
                  <a:schemeClr val="bg1"/>
                </a:solidFill>
              </a:rPr>
              <a:t>.</a:t>
            </a:r>
          </a:p>
        </p:txBody>
      </p:sp>
      <p:pic>
        <p:nvPicPr>
          <p:cNvPr id="11" name="Kuva 10">
            <a:extLst>
              <a:ext uri="{FF2B5EF4-FFF2-40B4-BE49-F238E27FC236}">
                <a16:creationId xmlns:a16="http://schemas.microsoft.com/office/drawing/2014/main" id="{1F7DF9F8-362C-4AAB-B647-C076FEB2AE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1863" y="6151418"/>
            <a:ext cx="2450137" cy="706582"/>
          </a:xfrm>
          <a:prstGeom prst="rect">
            <a:avLst/>
          </a:prstGeom>
        </p:spPr>
      </p:pic>
    </p:spTree>
    <p:extLst>
      <p:ext uri="{BB962C8B-B14F-4D97-AF65-F5344CB8AC3E}">
        <p14:creationId xmlns:p14="http://schemas.microsoft.com/office/powerpoint/2010/main" val="6331229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AFB5A23-9F42-DA4B-AEEE-F1F6A14995D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ktangel 1">
            <a:extLst>
              <a:ext uri="{FF2B5EF4-FFF2-40B4-BE49-F238E27FC236}">
                <a16:creationId xmlns:a16="http://schemas.microsoft.com/office/drawing/2014/main" id="{52653EDB-E39E-EA48-A871-0E2523E8FCAE}"/>
              </a:ext>
            </a:extLst>
          </p:cNvPr>
          <p:cNvSpPr/>
          <p:nvPr/>
        </p:nvSpPr>
        <p:spPr>
          <a:xfrm>
            <a:off x="0" y="2075370"/>
            <a:ext cx="6957391" cy="338105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FI" sz="4800" b="1" dirty="0"/>
          </a:p>
        </p:txBody>
      </p:sp>
      <p:sp>
        <p:nvSpPr>
          <p:cNvPr id="8" name="textruta 7">
            <a:extLst>
              <a:ext uri="{FF2B5EF4-FFF2-40B4-BE49-F238E27FC236}">
                <a16:creationId xmlns:a16="http://schemas.microsoft.com/office/drawing/2014/main" id="{FC436953-B3BF-1B4F-9B6A-5D19D9C90A3C}"/>
              </a:ext>
            </a:extLst>
          </p:cNvPr>
          <p:cNvSpPr txBox="1"/>
          <p:nvPr/>
        </p:nvSpPr>
        <p:spPr>
          <a:xfrm>
            <a:off x="459517" y="539919"/>
            <a:ext cx="11021283" cy="1323439"/>
          </a:xfrm>
          <a:prstGeom prst="rect">
            <a:avLst/>
          </a:prstGeom>
          <a:noFill/>
        </p:spPr>
        <p:txBody>
          <a:bodyPr wrap="square" rtlCol="0">
            <a:spAutoFit/>
          </a:bodyPr>
          <a:lstStyle/>
          <a:p>
            <a:r>
              <a:rPr lang="fi-FI" sz="4000" cap="all" dirty="0">
                <a:solidFill>
                  <a:schemeClr val="bg1"/>
                </a:solidFill>
                <a:effectLst>
                  <a:outerShdw blurRad="774700" sx="102000" sy="102000" algn="ctr" rotWithShape="0">
                    <a:prstClr val="black">
                      <a:alpha val="30000"/>
                    </a:prstClr>
                  </a:outerShdw>
                </a:effectLst>
                <a:latin typeface="+mj-lt"/>
              </a:rPr>
              <a:t>THE DISPLACED ALREADY SUFFER FROM CLIMATE CHANGE	</a:t>
            </a:r>
            <a:endParaRPr lang="sv-FI" sz="4000" cap="all" dirty="0">
              <a:solidFill>
                <a:schemeClr val="bg1"/>
              </a:solidFill>
              <a:effectLst>
                <a:outerShdw blurRad="774700" sx="102000" sy="102000" algn="ctr" rotWithShape="0">
                  <a:prstClr val="black">
                    <a:alpha val="30000"/>
                  </a:prstClr>
                </a:outerShdw>
              </a:effectLst>
              <a:latin typeface="+mj-lt"/>
            </a:endParaRPr>
          </a:p>
        </p:txBody>
      </p:sp>
      <p:sp>
        <p:nvSpPr>
          <p:cNvPr id="9" name="textruta 8">
            <a:extLst>
              <a:ext uri="{FF2B5EF4-FFF2-40B4-BE49-F238E27FC236}">
                <a16:creationId xmlns:a16="http://schemas.microsoft.com/office/drawing/2014/main" id="{D95558CC-8316-FF40-8212-9E5D0BC971F9}"/>
              </a:ext>
            </a:extLst>
          </p:cNvPr>
          <p:cNvSpPr txBox="1"/>
          <p:nvPr/>
        </p:nvSpPr>
        <p:spPr>
          <a:xfrm>
            <a:off x="459518" y="2196187"/>
            <a:ext cx="6211105" cy="3046988"/>
          </a:xfrm>
          <a:prstGeom prst="rect">
            <a:avLst/>
          </a:prstGeom>
          <a:noFill/>
        </p:spPr>
        <p:txBody>
          <a:bodyPr wrap="square" rtlCol="0">
            <a:spAutoFit/>
          </a:bodyPr>
          <a:lstStyle/>
          <a:p>
            <a:pPr>
              <a:tabLst>
                <a:tab pos="388938" algn="l"/>
                <a:tab pos="746125" algn="l"/>
              </a:tabLst>
            </a:pP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Refugees</a:t>
            </a:r>
            <a:r>
              <a:rPr lang="fi-FI" sz="1600" dirty="0">
                <a:solidFill>
                  <a:schemeClr val="bg1"/>
                </a:solidFill>
                <a:effectLst>
                  <a:outerShdw blurRad="901700" algn="ctr" rotWithShape="0">
                    <a:prstClr val="black">
                      <a:alpha val="28000"/>
                    </a:prstClr>
                  </a:outerShdw>
                </a:effectLst>
              </a:rPr>
              <a:t> and </a:t>
            </a:r>
            <a:r>
              <a:rPr lang="fi-FI" sz="1600" dirty="0" err="1">
                <a:solidFill>
                  <a:schemeClr val="bg1"/>
                </a:solidFill>
                <a:effectLst>
                  <a:outerShdw blurRad="901700" algn="ctr" rotWithShape="0">
                    <a:prstClr val="black">
                      <a:alpha val="28000"/>
                    </a:prstClr>
                  </a:outerShdw>
                </a:effectLst>
              </a:rPr>
              <a:t>displaced</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people</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are</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usually</a:t>
            </a:r>
            <a:r>
              <a:rPr lang="fi-FI" sz="1600" dirty="0">
                <a:solidFill>
                  <a:schemeClr val="bg1"/>
                </a:solidFill>
                <a:effectLst>
                  <a:outerShdw blurRad="901700" algn="ctr" rotWithShape="0">
                    <a:prstClr val="black">
                      <a:alpha val="28000"/>
                    </a:prstClr>
                  </a:outerShdw>
                </a:effectLst>
              </a:rPr>
              <a:t> in the </a:t>
            </a:r>
            <a:r>
              <a:rPr lang="fi-FI" sz="1600" dirty="0" err="1">
                <a:solidFill>
                  <a:schemeClr val="bg1"/>
                </a:solidFill>
                <a:effectLst>
                  <a:outerShdw blurRad="901700" algn="ctr" rotWithShape="0">
                    <a:prstClr val="black">
                      <a:alpha val="28000"/>
                    </a:prstClr>
                  </a:outerShdw>
                </a:effectLst>
              </a:rPr>
              <a:t>most</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vulnerable</a:t>
            </a:r>
            <a:r>
              <a:rPr lang="fi-FI" sz="1600" dirty="0">
                <a:solidFill>
                  <a:schemeClr val="bg1"/>
                </a:solidFill>
                <a:effectLst>
                  <a:outerShdw blurRad="901700" algn="ctr" rotWithShape="0">
                    <a:prstClr val="black">
                      <a:alpha val="28000"/>
                    </a:prstClr>
                  </a:outerShdw>
                </a:effectLst>
              </a:rPr>
              <a:t> position </a:t>
            </a:r>
            <a:r>
              <a:rPr lang="fi-FI" sz="1600" dirty="0" err="1">
                <a:solidFill>
                  <a:schemeClr val="bg1"/>
                </a:solidFill>
                <a:effectLst>
                  <a:outerShdw blurRad="901700" algn="ctr" rotWithShape="0">
                    <a:prstClr val="black">
                      <a:alpha val="28000"/>
                    </a:prstClr>
                  </a:outerShdw>
                </a:effectLst>
              </a:rPr>
              <a:t>with</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regard</a:t>
            </a:r>
            <a:r>
              <a:rPr lang="fi-FI" sz="1600" dirty="0">
                <a:solidFill>
                  <a:schemeClr val="bg1"/>
                </a:solidFill>
                <a:effectLst>
                  <a:outerShdw blurRad="901700" algn="ctr" rotWithShape="0">
                    <a:prstClr val="black">
                      <a:alpha val="28000"/>
                    </a:prstClr>
                  </a:outerShdw>
                </a:effectLst>
              </a:rPr>
              <a:t> to the </a:t>
            </a:r>
            <a:r>
              <a:rPr lang="fi-FI" sz="1600" dirty="0" err="1">
                <a:solidFill>
                  <a:schemeClr val="bg1"/>
                </a:solidFill>
                <a:effectLst>
                  <a:outerShdw blurRad="901700" algn="ctr" rotWithShape="0">
                    <a:prstClr val="black">
                      <a:alpha val="28000"/>
                    </a:prstClr>
                  </a:outerShdw>
                </a:effectLst>
              </a:rPr>
              <a:t>effects</a:t>
            </a:r>
            <a:r>
              <a:rPr lang="fi-FI" sz="1600" dirty="0">
                <a:solidFill>
                  <a:schemeClr val="bg1"/>
                </a:solidFill>
                <a:effectLst>
                  <a:outerShdw blurRad="901700" algn="ctr" rotWithShape="0">
                    <a:prstClr val="black">
                      <a:alpha val="28000"/>
                    </a:prstClr>
                  </a:outerShdw>
                </a:effectLst>
              </a:rPr>
              <a:t> of </a:t>
            </a:r>
            <a:r>
              <a:rPr lang="fi-FI" sz="1600" dirty="0" err="1">
                <a:solidFill>
                  <a:schemeClr val="bg1"/>
                </a:solidFill>
                <a:effectLst>
                  <a:outerShdw blurRad="901700" algn="ctr" rotWithShape="0">
                    <a:prstClr val="black">
                      <a:alpha val="28000"/>
                    </a:prstClr>
                  </a:outerShdw>
                </a:effectLst>
              </a:rPr>
              <a:t>climate</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change</a:t>
            </a:r>
            <a:r>
              <a:rPr lang="fi-FI" sz="1600" dirty="0">
                <a:solidFill>
                  <a:schemeClr val="bg1"/>
                </a:solidFill>
                <a:effectLst>
                  <a:outerShdw blurRad="901700" algn="ctr" rotWithShape="0">
                    <a:prstClr val="black">
                      <a:alpha val="28000"/>
                    </a:prstClr>
                  </a:outerShdw>
                </a:effectLst>
              </a:rPr>
              <a:t>.</a:t>
            </a:r>
          </a:p>
          <a:p>
            <a:pPr>
              <a:tabLst>
                <a:tab pos="388938" algn="l"/>
                <a:tab pos="746125" algn="l"/>
              </a:tabLst>
            </a:pPr>
            <a:endParaRPr lang="fi-FI" sz="1600" dirty="0">
              <a:solidFill>
                <a:schemeClr val="bg1"/>
              </a:solidFill>
              <a:effectLst>
                <a:outerShdw blurRad="901700" algn="ctr" rotWithShape="0">
                  <a:prstClr val="black">
                    <a:alpha val="28000"/>
                  </a:prstClr>
                </a:outerShdw>
              </a:effectLst>
            </a:endParaRPr>
          </a:p>
          <a:p>
            <a:pPr>
              <a:tabLst>
                <a:tab pos="388938" algn="l"/>
                <a:tab pos="746125" algn="l"/>
              </a:tabLst>
            </a:pP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Weather</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conditions</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have</a:t>
            </a:r>
            <a:r>
              <a:rPr lang="fi-FI" sz="1600" dirty="0">
                <a:solidFill>
                  <a:schemeClr val="bg1"/>
                </a:solidFill>
                <a:effectLst>
                  <a:outerShdw blurRad="901700" algn="ctr" rotWithShape="0">
                    <a:prstClr val="black">
                      <a:alpha val="28000"/>
                    </a:prstClr>
                  </a:outerShdw>
                </a:effectLst>
              </a:rPr>
              <a:t> a </a:t>
            </a:r>
            <a:r>
              <a:rPr lang="fi-FI" sz="1600" dirty="0" err="1">
                <a:solidFill>
                  <a:schemeClr val="bg1"/>
                </a:solidFill>
                <a:effectLst>
                  <a:outerShdw blurRad="901700" algn="ctr" rotWithShape="0">
                    <a:prstClr val="black">
                      <a:alpha val="28000"/>
                    </a:prstClr>
                  </a:outerShdw>
                </a:effectLst>
              </a:rPr>
              <a:t>severe</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impact</a:t>
            </a:r>
            <a:r>
              <a:rPr lang="fi-FI" sz="1600" dirty="0">
                <a:solidFill>
                  <a:schemeClr val="bg1"/>
                </a:solidFill>
                <a:effectLst>
                  <a:outerShdw blurRad="901700" algn="ctr" rotWithShape="0">
                    <a:prstClr val="black">
                      <a:alpha val="28000"/>
                    </a:prstClr>
                  </a:outerShdw>
                </a:effectLst>
              </a:rPr>
              <a:t> on </a:t>
            </a:r>
            <a:r>
              <a:rPr lang="fi-FI" sz="1600" dirty="0" err="1">
                <a:solidFill>
                  <a:schemeClr val="bg1"/>
                </a:solidFill>
                <a:effectLst>
                  <a:outerShdw blurRad="901700" algn="ctr" rotWithShape="0">
                    <a:prstClr val="black">
                      <a:alpha val="28000"/>
                    </a:prstClr>
                  </a:outerShdw>
                </a:effectLst>
              </a:rPr>
              <a:t>issues</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such</a:t>
            </a:r>
            <a:r>
              <a:rPr lang="fi-FI" sz="1600" dirty="0">
                <a:solidFill>
                  <a:schemeClr val="bg1"/>
                </a:solidFill>
                <a:effectLst>
                  <a:outerShdw blurRad="901700" algn="ctr" rotWithShape="0">
                    <a:prstClr val="black">
                      <a:alpha val="28000"/>
                    </a:prstClr>
                  </a:outerShdw>
                </a:effectLst>
              </a:rPr>
              <a:t> as 	</a:t>
            </a:r>
            <a:r>
              <a:rPr lang="fi-FI" sz="1600" dirty="0" err="1">
                <a:solidFill>
                  <a:schemeClr val="bg1"/>
                </a:solidFill>
                <a:effectLst>
                  <a:outerShdw blurRad="901700" algn="ctr" rotWithShape="0">
                    <a:prstClr val="black">
                      <a:alpha val="28000"/>
                    </a:prstClr>
                  </a:outerShdw>
                </a:effectLst>
              </a:rPr>
              <a:t>sources</a:t>
            </a:r>
            <a:r>
              <a:rPr lang="fi-FI" sz="1600" dirty="0">
                <a:solidFill>
                  <a:schemeClr val="bg1"/>
                </a:solidFill>
                <a:effectLst>
                  <a:outerShdw blurRad="901700" algn="ctr" rotWithShape="0">
                    <a:prstClr val="black">
                      <a:alpha val="28000"/>
                    </a:prstClr>
                  </a:outerShdw>
                </a:effectLst>
              </a:rPr>
              <a:t> of </a:t>
            </a:r>
            <a:r>
              <a:rPr lang="fi-FI" sz="1600" dirty="0" err="1">
                <a:solidFill>
                  <a:schemeClr val="bg1"/>
                </a:solidFill>
                <a:effectLst>
                  <a:outerShdw blurRad="901700" algn="ctr" rotWithShape="0">
                    <a:prstClr val="black">
                      <a:alpha val="28000"/>
                    </a:prstClr>
                  </a:outerShdw>
                </a:effectLst>
              </a:rPr>
              <a:t>livelihood</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health</a:t>
            </a:r>
            <a:r>
              <a:rPr lang="fi-FI" sz="1600" dirty="0">
                <a:solidFill>
                  <a:schemeClr val="bg1"/>
                </a:solidFill>
                <a:effectLst>
                  <a:outerShdw blurRad="901700" algn="ctr" rotWithShape="0">
                    <a:prstClr val="black">
                      <a:alpha val="28000"/>
                    </a:prstClr>
                  </a:outerShdw>
                </a:effectLst>
              </a:rPr>
              <a:t> and </a:t>
            </a:r>
            <a:r>
              <a:rPr lang="fi-FI" sz="1600" dirty="0" err="1">
                <a:solidFill>
                  <a:schemeClr val="bg1"/>
                </a:solidFill>
                <a:effectLst>
                  <a:outerShdw blurRad="901700" algn="ctr" rotWithShape="0">
                    <a:prstClr val="black">
                      <a:alpha val="28000"/>
                    </a:prstClr>
                  </a:outerShdw>
                </a:effectLst>
              </a:rPr>
              <a:t>energy</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production</a:t>
            </a:r>
            <a:r>
              <a:rPr lang="fi-FI" sz="1600" dirty="0">
                <a:solidFill>
                  <a:schemeClr val="bg1"/>
                </a:solidFill>
                <a:effectLst>
                  <a:outerShdw blurRad="901700" algn="ctr" rotWithShape="0">
                    <a:prstClr val="black">
                      <a:alpha val="28000"/>
                    </a:prstClr>
                  </a:outerShdw>
                </a:effectLst>
              </a:rPr>
              <a:t>.</a:t>
            </a:r>
          </a:p>
          <a:p>
            <a:pPr>
              <a:tabLst>
                <a:tab pos="388938" algn="l"/>
                <a:tab pos="746125" algn="l"/>
              </a:tabLst>
            </a:pPr>
            <a:endParaRPr lang="fi-FI" sz="1600" dirty="0">
              <a:solidFill>
                <a:schemeClr val="bg1"/>
              </a:solidFill>
              <a:effectLst>
                <a:outerShdw blurRad="901700" algn="ctr" rotWithShape="0">
                  <a:prstClr val="black">
                    <a:alpha val="28000"/>
                  </a:prstClr>
                </a:outerShdw>
              </a:effectLst>
            </a:endParaRPr>
          </a:p>
          <a:p>
            <a:pPr>
              <a:tabLst>
                <a:tab pos="388938" algn="l"/>
                <a:tab pos="746125" algn="l"/>
              </a:tabLst>
            </a:pP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Climate</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change</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hinders</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people’s</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ability</a:t>
            </a:r>
            <a:r>
              <a:rPr lang="fi-FI" sz="1600" dirty="0">
                <a:solidFill>
                  <a:schemeClr val="bg1"/>
                </a:solidFill>
                <a:effectLst>
                  <a:outerShdw blurRad="901700" algn="ctr" rotWithShape="0">
                    <a:prstClr val="black">
                      <a:alpha val="28000"/>
                    </a:prstClr>
                  </a:outerShdw>
                </a:effectLst>
              </a:rPr>
              <a:t> to </a:t>
            </a:r>
            <a:r>
              <a:rPr lang="fi-FI" sz="1600" dirty="0" err="1">
                <a:solidFill>
                  <a:schemeClr val="bg1"/>
                </a:solidFill>
                <a:effectLst>
                  <a:outerShdw blurRad="901700" algn="ctr" rotWithShape="0">
                    <a:prstClr val="black">
                      <a:alpha val="28000"/>
                    </a:prstClr>
                  </a:outerShdw>
                </a:effectLst>
              </a:rPr>
              <a:t>cope</a:t>
            </a:r>
            <a:r>
              <a:rPr lang="fi-FI" sz="1600" dirty="0">
                <a:solidFill>
                  <a:schemeClr val="bg1"/>
                </a:solidFill>
                <a:effectLst>
                  <a:outerShdw blurRad="901700" algn="ctr" rotWithShape="0">
                    <a:prstClr val="black">
                      <a:alpha val="28000"/>
                    </a:prstClr>
                  </a:outerShdw>
                </a:effectLst>
              </a:rPr>
              <a:t> and 	</a:t>
            </a:r>
            <a:r>
              <a:rPr lang="fi-FI" sz="1600" dirty="0" err="1">
                <a:solidFill>
                  <a:schemeClr val="bg1"/>
                </a:solidFill>
                <a:effectLst>
                  <a:outerShdw blurRad="901700" algn="ctr" rotWithShape="0">
                    <a:prstClr val="black">
                      <a:alpha val="28000"/>
                    </a:prstClr>
                  </a:outerShdw>
                </a:effectLst>
              </a:rPr>
              <a:t>reduces</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their</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opportunities</a:t>
            </a:r>
            <a:r>
              <a:rPr lang="fi-FI" sz="1600" dirty="0">
                <a:solidFill>
                  <a:schemeClr val="bg1"/>
                </a:solidFill>
                <a:effectLst>
                  <a:outerShdw blurRad="901700" algn="ctr" rotWithShape="0">
                    <a:prstClr val="black">
                      <a:alpha val="28000"/>
                    </a:prstClr>
                  </a:outerShdw>
                </a:effectLst>
              </a:rPr>
              <a:t> to </a:t>
            </a:r>
            <a:r>
              <a:rPr lang="fi-FI" sz="1600" dirty="0" err="1">
                <a:solidFill>
                  <a:schemeClr val="bg1"/>
                </a:solidFill>
                <a:effectLst>
                  <a:outerShdw blurRad="901700" algn="ctr" rotWithShape="0">
                    <a:prstClr val="black">
                      <a:alpha val="28000"/>
                    </a:prstClr>
                  </a:outerShdw>
                </a:effectLst>
              </a:rPr>
              <a:t>rebuild</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their</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lives</a:t>
            </a:r>
            <a:r>
              <a:rPr lang="fi-FI" sz="1600" dirty="0">
                <a:solidFill>
                  <a:schemeClr val="bg1"/>
                </a:solidFill>
                <a:effectLst>
                  <a:outerShdw blurRad="901700" algn="ctr" rotWithShape="0">
                    <a:prstClr val="black">
                      <a:alpha val="28000"/>
                    </a:prstClr>
                  </a:outerShdw>
                </a:effectLst>
              </a:rPr>
              <a:t>.</a:t>
            </a:r>
          </a:p>
          <a:p>
            <a:pPr>
              <a:tabLst>
                <a:tab pos="388938" algn="l"/>
                <a:tab pos="746125" algn="l"/>
              </a:tabLst>
            </a:pPr>
            <a:endParaRPr lang="fi-FI" sz="1600" dirty="0">
              <a:solidFill>
                <a:schemeClr val="bg1"/>
              </a:solidFill>
              <a:effectLst>
                <a:outerShdw blurRad="901700" algn="ctr" rotWithShape="0">
                  <a:prstClr val="black">
                    <a:alpha val="28000"/>
                  </a:prstClr>
                </a:outerShdw>
              </a:effectLst>
            </a:endParaRPr>
          </a:p>
          <a:p>
            <a:pPr>
              <a:tabLst>
                <a:tab pos="388938" algn="l"/>
                <a:tab pos="746125" algn="l"/>
              </a:tabLst>
            </a:pP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Climate</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change</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has</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changed</a:t>
            </a:r>
            <a:r>
              <a:rPr lang="fi-FI" sz="1600" dirty="0">
                <a:solidFill>
                  <a:schemeClr val="bg1"/>
                </a:solidFill>
                <a:effectLst>
                  <a:outerShdw blurRad="901700" algn="ctr" rotWithShape="0">
                    <a:prstClr val="black">
                      <a:alpha val="28000"/>
                    </a:prstClr>
                  </a:outerShdw>
                </a:effectLst>
              </a:rPr>
              <a:t> the </a:t>
            </a:r>
            <a:r>
              <a:rPr lang="fi-FI" sz="1600" dirty="0" err="1">
                <a:solidFill>
                  <a:schemeClr val="bg1"/>
                </a:solidFill>
                <a:effectLst>
                  <a:outerShdw blurRad="901700" algn="ctr" rotWithShape="0">
                    <a:prstClr val="black">
                      <a:alpha val="28000"/>
                    </a:prstClr>
                  </a:outerShdw>
                </a:effectLst>
              </a:rPr>
              <a:t>familiar</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weather</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patterns</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rainy</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seasons</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come</a:t>
            </a:r>
            <a:r>
              <a:rPr lang="fi-FI" sz="1600" dirty="0">
                <a:solidFill>
                  <a:schemeClr val="bg1"/>
                </a:solidFill>
                <a:effectLst>
                  <a:outerShdw blurRad="901700" algn="ctr" rotWithShape="0">
                    <a:prstClr val="black">
                      <a:alpha val="28000"/>
                    </a:prstClr>
                  </a:outerShdw>
                </a:effectLst>
              </a:rPr>
              <a:t> at the </a:t>
            </a:r>
            <a:r>
              <a:rPr lang="fi-FI" sz="1600" dirty="0" err="1">
                <a:solidFill>
                  <a:schemeClr val="bg1"/>
                </a:solidFill>
                <a:effectLst>
                  <a:outerShdw blurRad="901700" algn="ctr" rotWithShape="0">
                    <a:prstClr val="black">
                      <a:alpha val="28000"/>
                    </a:prstClr>
                  </a:outerShdw>
                </a:effectLst>
              </a:rPr>
              <a:t>wrong</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time</a:t>
            </a:r>
            <a:r>
              <a:rPr lang="fi-FI" sz="1600" dirty="0">
                <a:solidFill>
                  <a:schemeClr val="bg1"/>
                </a:solidFill>
                <a:effectLst>
                  <a:outerShdw blurRad="901700" algn="ctr" rotWithShape="0">
                    <a:prstClr val="black">
                      <a:alpha val="28000"/>
                    </a:prstClr>
                  </a:outerShdw>
                </a:effectLst>
              </a:rPr>
              <a:t>.</a:t>
            </a:r>
          </a:p>
        </p:txBody>
      </p:sp>
    </p:spTree>
    <p:extLst>
      <p:ext uri="{BB962C8B-B14F-4D97-AF65-F5344CB8AC3E}">
        <p14:creationId xmlns:p14="http://schemas.microsoft.com/office/powerpoint/2010/main" val="30738675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extruta 7">
            <a:extLst>
              <a:ext uri="{FF2B5EF4-FFF2-40B4-BE49-F238E27FC236}">
                <a16:creationId xmlns:a16="http://schemas.microsoft.com/office/drawing/2014/main" id="{FC436953-B3BF-1B4F-9B6A-5D19D9C90A3C}"/>
              </a:ext>
            </a:extLst>
          </p:cNvPr>
          <p:cNvSpPr txBox="1"/>
          <p:nvPr/>
        </p:nvSpPr>
        <p:spPr>
          <a:xfrm>
            <a:off x="911700" y="3406765"/>
            <a:ext cx="8026091" cy="2123658"/>
          </a:xfrm>
          <a:prstGeom prst="rect">
            <a:avLst/>
          </a:prstGeom>
          <a:noFill/>
        </p:spPr>
        <p:txBody>
          <a:bodyPr wrap="square" rtlCol="0">
            <a:spAutoFit/>
          </a:bodyPr>
          <a:lstStyle/>
          <a:p>
            <a:pPr lvl="0"/>
            <a:r>
              <a:rPr lang="fi-FI" sz="4400" cap="all" dirty="0">
                <a:solidFill>
                  <a:prstClr val="white"/>
                </a:solidFill>
                <a:latin typeface="Arial Black"/>
              </a:rPr>
              <a:t>GLOBAL CHALLENGES REQUIRE GLOBAL SOLUTIONS</a:t>
            </a:r>
            <a:endParaRPr kumimoji="0" lang="sv-FI" sz="4400" b="0" i="0" u="none" strike="noStrike" kern="1200" cap="all" spc="0" normalizeH="0" baseline="0" noProof="0" dirty="0">
              <a:ln>
                <a:noFill/>
              </a:ln>
              <a:solidFill>
                <a:prstClr val="white"/>
              </a:solidFill>
              <a:effectLst/>
              <a:uLnTx/>
              <a:uFillTx/>
              <a:latin typeface="Arial Black"/>
              <a:ea typeface="+mn-ea"/>
              <a:cs typeface="+mn-cs"/>
            </a:endParaRPr>
          </a:p>
        </p:txBody>
      </p:sp>
      <p:pic>
        <p:nvPicPr>
          <p:cNvPr id="3" name="Kuva 2">
            <a:extLst>
              <a:ext uri="{FF2B5EF4-FFF2-40B4-BE49-F238E27FC236}">
                <a16:creationId xmlns:a16="http://schemas.microsoft.com/office/drawing/2014/main" id="{C70B494D-D790-42F9-9EE1-EF78ED7BA5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1863" y="6151418"/>
            <a:ext cx="2450137" cy="706582"/>
          </a:xfrm>
          <a:prstGeom prst="rect">
            <a:avLst/>
          </a:prstGeom>
        </p:spPr>
      </p:pic>
    </p:spTree>
    <p:extLst>
      <p:ext uri="{BB962C8B-B14F-4D97-AF65-F5344CB8AC3E}">
        <p14:creationId xmlns:p14="http://schemas.microsoft.com/office/powerpoint/2010/main" val="19236773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Bildobjekt 18">
            <a:extLst>
              <a:ext uri="{FF2B5EF4-FFF2-40B4-BE49-F238E27FC236}">
                <a16:creationId xmlns:a16="http://schemas.microsoft.com/office/drawing/2014/main" id="{EDE90028-1656-574F-8364-6C0F8E618C10}"/>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textruta 5">
            <a:extLst>
              <a:ext uri="{FF2B5EF4-FFF2-40B4-BE49-F238E27FC236}">
                <a16:creationId xmlns:a16="http://schemas.microsoft.com/office/drawing/2014/main" id="{F745B68D-33FF-0D4B-89EA-FA8A66E567A6}"/>
              </a:ext>
            </a:extLst>
          </p:cNvPr>
          <p:cNvSpPr txBox="1"/>
          <p:nvPr/>
        </p:nvSpPr>
        <p:spPr>
          <a:xfrm>
            <a:off x="493204" y="3950833"/>
            <a:ext cx="11205586" cy="707886"/>
          </a:xfrm>
          <a:prstGeom prst="rect">
            <a:avLst/>
          </a:prstGeom>
          <a:noFill/>
        </p:spPr>
        <p:txBody>
          <a:bodyPr wrap="square" rtlCol="0">
            <a:spAutoFit/>
          </a:bodyPr>
          <a:lstStyle/>
          <a:p>
            <a:r>
              <a:rPr lang="sv-FI" sz="4000" dirty="0">
                <a:solidFill>
                  <a:schemeClr val="accent2"/>
                </a:solidFill>
                <a:latin typeface="+mj-lt"/>
              </a:rPr>
              <a:t>MIGRATION IS NOT A PROBLEM</a:t>
            </a:r>
          </a:p>
        </p:txBody>
      </p:sp>
      <p:grpSp>
        <p:nvGrpSpPr>
          <p:cNvPr id="4" name="Grupp 3">
            <a:extLst>
              <a:ext uri="{FF2B5EF4-FFF2-40B4-BE49-F238E27FC236}">
                <a16:creationId xmlns:a16="http://schemas.microsoft.com/office/drawing/2014/main" id="{06A027D9-3EE7-B74B-AAA4-D48FF27368E0}"/>
              </a:ext>
            </a:extLst>
          </p:cNvPr>
          <p:cNvGrpSpPr/>
          <p:nvPr/>
        </p:nvGrpSpPr>
        <p:grpSpPr>
          <a:xfrm>
            <a:off x="493203" y="4756714"/>
            <a:ext cx="11457360" cy="1815883"/>
            <a:chOff x="493203" y="4756714"/>
            <a:chExt cx="11457360" cy="1815883"/>
          </a:xfrm>
        </p:grpSpPr>
        <p:sp>
          <p:nvSpPr>
            <p:cNvPr id="7" name="textruta 6">
              <a:extLst>
                <a:ext uri="{FF2B5EF4-FFF2-40B4-BE49-F238E27FC236}">
                  <a16:creationId xmlns:a16="http://schemas.microsoft.com/office/drawing/2014/main" id="{680D9D6E-E955-E74C-9B1E-E6A1A5BDF769}"/>
                </a:ext>
              </a:extLst>
            </p:cNvPr>
            <p:cNvSpPr txBox="1"/>
            <p:nvPr/>
          </p:nvSpPr>
          <p:spPr>
            <a:xfrm>
              <a:off x="493203" y="4756715"/>
              <a:ext cx="3875397" cy="1569660"/>
            </a:xfrm>
            <a:prstGeom prst="rect">
              <a:avLst/>
            </a:prstGeom>
            <a:noFill/>
          </p:spPr>
          <p:txBody>
            <a:bodyPr wrap="square" rtlCol="0">
              <a:spAutoFit/>
            </a:bodyPr>
            <a:lstStyle/>
            <a:p>
              <a:pPr>
                <a:tabLst>
                  <a:tab pos="344488" algn="l"/>
                </a:tabLst>
              </a:pPr>
              <a:r>
                <a:rPr lang="sv-FI" sz="1600" dirty="0"/>
                <a:t>•	Migration has </a:t>
              </a:r>
              <a:r>
                <a:rPr lang="sv-FI" sz="1600" dirty="0" err="1"/>
                <a:t>always</a:t>
              </a:r>
              <a:r>
                <a:rPr lang="sv-FI" sz="1600" dirty="0"/>
                <a:t> taken </a:t>
              </a:r>
              <a:r>
                <a:rPr lang="sv-FI" sz="1600" dirty="0" err="1"/>
                <a:t>place</a:t>
              </a:r>
              <a:r>
                <a:rPr lang="sv-FI" sz="1600" dirty="0"/>
                <a:t>, 	and migration in itself is not a 	problem.</a:t>
              </a:r>
            </a:p>
            <a:p>
              <a:pPr>
                <a:tabLst>
                  <a:tab pos="344488" algn="l"/>
                </a:tabLst>
              </a:pPr>
              <a:endParaRPr lang="sv-FI" sz="1600" dirty="0"/>
            </a:p>
            <a:p>
              <a:pPr>
                <a:tabLst>
                  <a:tab pos="344488" algn="l"/>
                </a:tabLst>
              </a:pPr>
              <a:r>
                <a:rPr lang="sv-FI" sz="1600" dirty="0"/>
                <a:t>•	Migration covers all </a:t>
              </a:r>
              <a:r>
                <a:rPr lang="sv-FI" sz="1600" dirty="0" err="1"/>
                <a:t>causes</a:t>
              </a:r>
              <a:r>
                <a:rPr lang="sv-FI" sz="1600" dirty="0"/>
                <a:t> for 	moving, such as work and studies.</a:t>
              </a:r>
            </a:p>
          </p:txBody>
        </p:sp>
        <p:sp>
          <p:nvSpPr>
            <p:cNvPr id="5" name="textruta 4">
              <a:extLst>
                <a:ext uri="{FF2B5EF4-FFF2-40B4-BE49-F238E27FC236}">
                  <a16:creationId xmlns:a16="http://schemas.microsoft.com/office/drawing/2014/main" id="{724FB848-611E-7844-85A9-9EA94F78FC06}"/>
                </a:ext>
              </a:extLst>
            </p:cNvPr>
            <p:cNvSpPr txBox="1"/>
            <p:nvPr/>
          </p:nvSpPr>
          <p:spPr>
            <a:xfrm>
              <a:off x="4615582" y="4756715"/>
              <a:ext cx="3321757" cy="1815882"/>
            </a:xfrm>
            <a:prstGeom prst="rect">
              <a:avLst/>
            </a:prstGeom>
            <a:noFill/>
          </p:spPr>
          <p:txBody>
            <a:bodyPr wrap="square" rtlCol="0">
              <a:spAutoFit/>
            </a:bodyPr>
            <a:lstStyle/>
            <a:p>
              <a:pPr>
                <a:tabLst>
                  <a:tab pos="344488" algn="l"/>
                </a:tabLst>
              </a:pPr>
              <a:r>
                <a:rPr lang="sv-FI" sz="1600" dirty="0"/>
                <a:t>•	Migration can also be seen 	as an adaptation </a:t>
              </a:r>
              <a:r>
                <a:rPr lang="sv-FI" sz="1600" dirty="0" err="1"/>
                <a:t>strategy</a:t>
              </a:r>
              <a:r>
                <a:rPr lang="sv-FI" sz="1600" dirty="0"/>
                <a:t> to 	climate change.</a:t>
              </a:r>
            </a:p>
            <a:p>
              <a:pPr>
                <a:tabLst>
                  <a:tab pos="344488" algn="l"/>
                </a:tabLst>
              </a:pPr>
              <a:endParaRPr lang="sv-FI" sz="1600" dirty="0"/>
            </a:p>
            <a:p>
              <a:pPr>
                <a:tabLst>
                  <a:tab pos="344488" algn="l"/>
                </a:tabLst>
              </a:pPr>
              <a:r>
                <a:rPr lang="sv-FI" sz="1600" dirty="0"/>
                <a:t>•	</a:t>
              </a:r>
              <a:r>
                <a:rPr lang="sv-FI" sz="1600" dirty="0" err="1"/>
                <a:t>However</a:t>
              </a:r>
              <a:r>
                <a:rPr lang="sv-FI" sz="1600" dirty="0"/>
                <a:t>, not all </a:t>
              </a:r>
              <a:r>
                <a:rPr lang="sv-FI" sz="1600" dirty="0" err="1"/>
                <a:t>who</a:t>
              </a:r>
              <a:r>
                <a:rPr lang="sv-FI" sz="1600" dirty="0"/>
                <a:t> </a:t>
              </a:r>
              <a:r>
                <a:rPr lang="sv-FI" sz="1600" dirty="0" err="1"/>
                <a:t>wish</a:t>
              </a:r>
              <a:r>
                <a:rPr lang="sv-FI" sz="1600" dirty="0"/>
                <a:t> to 	</a:t>
              </a:r>
              <a:r>
                <a:rPr lang="sv-FI" sz="1600" dirty="0" err="1"/>
                <a:t>flee</a:t>
              </a:r>
              <a:r>
                <a:rPr lang="sv-FI" sz="1600" dirty="0"/>
                <a:t> </a:t>
              </a:r>
              <a:r>
                <a:rPr lang="sv-FI" sz="1600" dirty="0" err="1"/>
                <a:t>have</a:t>
              </a:r>
              <a:r>
                <a:rPr lang="sv-FI" sz="1600" dirty="0"/>
                <a:t> the </a:t>
              </a:r>
              <a:r>
                <a:rPr lang="sv-FI" sz="1600" dirty="0" err="1"/>
                <a:t>means</a:t>
              </a:r>
              <a:r>
                <a:rPr lang="sv-FI" sz="1600" dirty="0"/>
                <a:t> or the 	</a:t>
              </a:r>
              <a:r>
                <a:rPr lang="sv-FI" sz="1600" dirty="0" err="1"/>
                <a:t>opportunity</a:t>
              </a:r>
              <a:r>
                <a:rPr lang="sv-FI" sz="1600" dirty="0"/>
                <a:t> to do so.</a:t>
              </a:r>
            </a:p>
          </p:txBody>
        </p:sp>
        <p:sp>
          <p:nvSpPr>
            <p:cNvPr id="8" name="textruta 7">
              <a:extLst>
                <a:ext uri="{FF2B5EF4-FFF2-40B4-BE49-F238E27FC236}">
                  <a16:creationId xmlns:a16="http://schemas.microsoft.com/office/drawing/2014/main" id="{4798CBFF-CCEE-614A-9FB8-749FFD35B93E}"/>
                </a:ext>
              </a:extLst>
            </p:cNvPr>
            <p:cNvSpPr txBox="1"/>
            <p:nvPr/>
          </p:nvSpPr>
          <p:spPr>
            <a:xfrm>
              <a:off x="8178776" y="4756714"/>
              <a:ext cx="3771787" cy="830997"/>
            </a:xfrm>
            <a:prstGeom prst="rect">
              <a:avLst/>
            </a:prstGeom>
            <a:noFill/>
          </p:spPr>
          <p:txBody>
            <a:bodyPr wrap="square" rtlCol="0">
              <a:spAutoFit/>
            </a:bodyPr>
            <a:lstStyle/>
            <a:p>
              <a:pPr>
                <a:tabLst>
                  <a:tab pos="344488" algn="l"/>
                </a:tabLst>
              </a:pPr>
              <a:r>
                <a:rPr lang="sv-FI" sz="1600" dirty="0"/>
                <a:t>•	At its worst, climate migration can 	be considered to contribute to 	</a:t>
              </a:r>
              <a:r>
                <a:rPr lang="sv-FI" sz="1600" dirty="0" err="1"/>
                <a:t>inequality</a:t>
              </a:r>
              <a:r>
                <a:rPr lang="sv-FI" sz="1600" dirty="0"/>
                <a:t>.</a:t>
              </a:r>
            </a:p>
          </p:txBody>
        </p:sp>
      </p:grpSp>
      <p:cxnSp>
        <p:nvCxnSpPr>
          <p:cNvPr id="9" name="Rak 8">
            <a:extLst>
              <a:ext uri="{FF2B5EF4-FFF2-40B4-BE49-F238E27FC236}">
                <a16:creationId xmlns:a16="http://schemas.microsoft.com/office/drawing/2014/main" id="{0D985548-763F-3446-A534-5E2288F0C81B}"/>
              </a:ext>
            </a:extLst>
          </p:cNvPr>
          <p:cNvCxnSpPr>
            <a:cxnSpLocks/>
          </p:cNvCxnSpPr>
          <p:nvPr/>
        </p:nvCxnSpPr>
        <p:spPr>
          <a:xfrm>
            <a:off x="4465275" y="4817599"/>
            <a:ext cx="0" cy="1754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Rak 9">
            <a:extLst>
              <a:ext uri="{FF2B5EF4-FFF2-40B4-BE49-F238E27FC236}">
                <a16:creationId xmlns:a16="http://schemas.microsoft.com/office/drawing/2014/main" id="{C413F355-50F5-5A43-A663-87EF673A260A}"/>
              </a:ext>
            </a:extLst>
          </p:cNvPr>
          <p:cNvCxnSpPr>
            <a:cxnSpLocks/>
          </p:cNvCxnSpPr>
          <p:nvPr/>
        </p:nvCxnSpPr>
        <p:spPr>
          <a:xfrm>
            <a:off x="8023134" y="4817599"/>
            <a:ext cx="0" cy="1754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26749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textruta 7">
            <a:extLst>
              <a:ext uri="{FF2B5EF4-FFF2-40B4-BE49-F238E27FC236}">
                <a16:creationId xmlns:a16="http://schemas.microsoft.com/office/drawing/2014/main" id="{FC436953-B3BF-1B4F-9B6A-5D19D9C90A3C}"/>
              </a:ext>
            </a:extLst>
          </p:cNvPr>
          <p:cNvSpPr txBox="1"/>
          <p:nvPr/>
        </p:nvSpPr>
        <p:spPr>
          <a:xfrm>
            <a:off x="1732116" y="993002"/>
            <a:ext cx="9888375" cy="1323439"/>
          </a:xfrm>
          <a:prstGeom prst="rect">
            <a:avLst/>
          </a:prstGeom>
          <a:noFill/>
        </p:spPr>
        <p:txBody>
          <a:bodyPr wrap="square" rtlCol="0">
            <a:spAutoFit/>
          </a:bodyPr>
          <a:lstStyle/>
          <a:p>
            <a:r>
              <a:rPr lang="fi-FI" sz="4000" cap="all" dirty="0">
                <a:solidFill>
                  <a:schemeClr val="bg1"/>
                </a:solidFill>
                <a:latin typeface="+mj-lt"/>
              </a:rPr>
              <a:t>HOW CAN CLIMATE MIGRATION BE CONTROLLED?</a:t>
            </a:r>
            <a:endParaRPr lang="sv-FI" sz="4000" cap="all" dirty="0">
              <a:solidFill>
                <a:schemeClr val="bg1"/>
              </a:solidFill>
              <a:latin typeface="+mj-lt"/>
            </a:endParaRPr>
          </a:p>
        </p:txBody>
      </p:sp>
      <p:grpSp>
        <p:nvGrpSpPr>
          <p:cNvPr id="19" name="Grupp 18">
            <a:extLst>
              <a:ext uri="{FF2B5EF4-FFF2-40B4-BE49-F238E27FC236}">
                <a16:creationId xmlns:a16="http://schemas.microsoft.com/office/drawing/2014/main" id="{DC9C3D89-235D-E24D-B5EC-ACFB028551EA}"/>
              </a:ext>
            </a:extLst>
          </p:cNvPr>
          <p:cNvGrpSpPr/>
          <p:nvPr/>
        </p:nvGrpSpPr>
        <p:grpSpPr>
          <a:xfrm>
            <a:off x="1732104" y="3198024"/>
            <a:ext cx="8727791" cy="1861400"/>
            <a:chOff x="1705979" y="3198024"/>
            <a:chExt cx="8727791" cy="1861400"/>
          </a:xfrm>
        </p:grpSpPr>
        <p:cxnSp>
          <p:nvCxnSpPr>
            <p:cNvPr id="7" name="Rak 6">
              <a:extLst>
                <a:ext uri="{FF2B5EF4-FFF2-40B4-BE49-F238E27FC236}">
                  <a16:creationId xmlns:a16="http://schemas.microsoft.com/office/drawing/2014/main" id="{CDCD09C5-CEE4-1447-83E7-58C0382FAD99}"/>
                </a:ext>
              </a:extLst>
            </p:cNvPr>
            <p:cNvCxnSpPr>
              <a:cxnSpLocks/>
            </p:cNvCxnSpPr>
            <p:nvPr/>
          </p:nvCxnSpPr>
          <p:spPr>
            <a:xfrm>
              <a:off x="6513259" y="3198024"/>
              <a:ext cx="0" cy="18614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4" name="Grupp 13">
              <a:extLst>
                <a:ext uri="{FF2B5EF4-FFF2-40B4-BE49-F238E27FC236}">
                  <a16:creationId xmlns:a16="http://schemas.microsoft.com/office/drawing/2014/main" id="{713C4E84-CA5A-3D4C-B127-B9A452071D94}"/>
                </a:ext>
              </a:extLst>
            </p:cNvPr>
            <p:cNvGrpSpPr/>
            <p:nvPr/>
          </p:nvGrpSpPr>
          <p:grpSpPr>
            <a:xfrm>
              <a:off x="1705979" y="3226570"/>
              <a:ext cx="8727791" cy="1815882"/>
              <a:chOff x="1543399" y="3230172"/>
              <a:chExt cx="8727791" cy="1815882"/>
            </a:xfrm>
          </p:grpSpPr>
          <p:sp>
            <p:nvSpPr>
              <p:cNvPr id="9" name="textruta 8">
                <a:extLst>
                  <a:ext uri="{FF2B5EF4-FFF2-40B4-BE49-F238E27FC236}">
                    <a16:creationId xmlns:a16="http://schemas.microsoft.com/office/drawing/2014/main" id="{D95558CC-8316-FF40-8212-9E5D0BC971F9}"/>
                  </a:ext>
                </a:extLst>
              </p:cNvPr>
              <p:cNvSpPr txBox="1"/>
              <p:nvPr/>
            </p:nvSpPr>
            <p:spPr>
              <a:xfrm>
                <a:off x="1543399" y="3230172"/>
                <a:ext cx="4311173" cy="1815882"/>
              </a:xfrm>
              <a:prstGeom prst="rect">
                <a:avLst/>
              </a:prstGeom>
              <a:noFill/>
            </p:spPr>
            <p:txBody>
              <a:bodyPr wrap="square" rtlCol="0">
                <a:spAutoFit/>
              </a:bodyPr>
              <a:lstStyle/>
              <a:p>
                <a:pPr>
                  <a:tabLst>
                    <a:tab pos="388938" algn="l"/>
                    <a:tab pos="746125" algn="l"/>
                  </a:tabLst>
                </a:pPr>
                <a:r>
                  <a:rPr lang="fi-FI" sz="1600" dirty="0">
                    <a:solidFill>
                      <a:schemeClr val="bg1"/>
                    </a:solidFill>
                  </a:rPr>
                  <a:t>•	</a:t>
                </a:r>
                <a:r>
                  <a:rPr lang="fi-FI" sz="1600" dirty="0" err="1">
                    <a:solidFill>
                      <a:schemeClr val="bg1"/>
                    </a:solidFill>
                  </a:rPr>
                  <a:t>Local</a:t>
                </a:r>
                <a:r>
                  <a:rPr lang="fi-FI" sz="1600" dirty="0">
                    <a:solidFill>
                      <a:schemeClr val="bg1"/>
                    </a:solidFill>
                  </a:rPr>
                  <a:t> </a:t>
                </a:r>
                <a:r>
                  <a:rPr lang="fi-FI" sz="1600" dirty="0" err="1">
                    <a:solidFill>
                      <a:schemeClr val="bg1"/>
                    </a:solidFill>
                  </a:rPr>
                  <a:t>measures</a:t>
                </a:r>
                <a:endParaRPr lang="fi-FI" sz="1600" dirty="0">
                  <a:solidFill>
                    <a:schemeClr val="bg1"/>
                  </a:solidFill>
                </a:endParaRPr>
              </a:p>
              <a:p>
                <a:pPr>
                  <a:tabLst>
                    <a:tab pos="388938" algn="l"/>
                    <a:tab pos="746125" algn="l"/>
                  </a:tabLst>
                </a:pPr>
                <a:endParaRPr lang="fi-FI" sz="1600" dirty="0">
                  <a:solidFill>
                    <a:schemeClr val="bg1"/>
                  </a:solidFill>
                </a:endParaRPr>
              </a:p>
              <a:p>
                <a:pPr>
                  <a:tabLst>
                    <a:tab pos="388938" algn="l"/>
                    <a:tab pos="746125" algn="l"/>
                  </a:tabLst>
                </a:pPr>
                <a:r>
                  <a:rPr lang="fi-FI" sz="1600" dirty="0">
                    <a:solidFill>
                      <a:schemeClr val="bg1"/>
                    </a:solidFill>
                  </a:rPr>
                  <a:t>•	</a:t>
                </a:r>
                <a:r>
                  <a:rPr lang="fi-FI" sz="1600" dirty="0" err="1">
                    <a:solidFill>
                      <a:schemeClr val="bg1"/>
                    </a:solidFill>
                  </a:rPr>
                  <a:t>Adaptation</a:t>
                </a:r>
                <a:r>
                  <a:rPr lang="fi-FI" sz="1600" dirty="0">
                    <a:solidFill>
                      <a:schemeClr val="bg1"/>
                    </a:solidFill>
                  </a:rPr>
                  <a:t> and </a:t>
                </a:r>
                <a:r>
                  <a:rPr lang="fi-FI" sz="1600" dirty="0" err="1">
                    <a:solidFill>
                      <a:schemeClr val="bg1"/>
                    </a:solidFill>
                  </a:rPr>
                  <a:t>integration</a:t>
                </a:r>
                <a:endParaRPr lang="fi-FI" sz="1600" dirty="0">
                  <a:solidFill>
                    <a:schemeClr val="bg1"/>
                  </a:solidFill>
                </a:endParaRPr>
              </a:p>
              <a:p>
                <a:pPr>
                  <a:tabLst>
                    <a:tab pos="388938" algn="l"/>
                    <a:tab pos="746125" algn="l"/>
                  </a:tabLst>
                </a:pPr>
                <a:endParaRPr lang="fi-FI" sz="1600" dirty="0">
                  <a:solidFill>
                    <a:schemeClr val="bg1"/>
                  </a:solidFill>
                </a:endParaRPr>
              </a:p>
              <a:p>
                <a:pPr>
                  <a:tabLst>
                    <a:tab pos="388938" algn="l"/>
                    <a:tab pos="746125" algn="l"/>
                  </a:tabLst>
                </a:pPr>
                <a:r>
                  <a:rPr lang="fi-FI" sz="1600" dirty="0">
                    <a:solidFill>
                      <a:schemeClr val="bg1"/>
                    </a:solidFill>
                  </a:rPr>
                  <a:t>•	The </a:t>
                </a:r>
                <a:r>
                  <a:rPr lang="fi-FI" sz="1600" dirty="0" err="1">
                    <a:solidFill>
                      <a:schemeClr val="bg1"/>
                    </a:solidFill>
                  </a:rPr>
                  <a:t>key</a:t>
                </a:r>
                <a:r>
                  <a:rPr lang="fi-FI" sz="1600" dirty="0">
                    <a:solidFill>
                      <a:schemeClr val="bg1"/>
                    </a:solidFill>
                  </a:rPr>
                  <a:t> </a:t>
                </a:r>
                <a:r>
                  <a:rPr lang="fi-FI" sz="1600" dirty="0" err="1">
                    <a:solidFill>
                      <a:schemeClr val="bg1"/>
                    </a:solidFill>
                  </a:rPr>
                  <a:t>effects</a:t>
                </a:r>
                <a:r>
                  <a:rPr lang="fi-FI" sz="1600" dirty="0">
                    <a:solidFill>
                      <a:schemeClr val="bg1"/>
                    </a:solidFill>
                  </a:rPr>
                  <a:t> </a:t>
                </a:r>
                <a:r>
                  <a:rPr lang="fi-FI" sz="1600" dirty="0" err="1">
                    <a:solidFill>
                      <a:schemeClr val="bg1"/>
                    </a:solidFill>
                  </a:rPr>
                  <a:t>focus</a:t>
                </a:r>
                <a:r>
                  <a:rPr lang="fi-FI" sz="1600" dirty="0">
                    <a:solidFill>
                      <a:schemeClr val="bg1"/>
                    </a:solidFill>
                  </a:rPr>
                  <a:t> on </a:t>
                </a:r>
                <a:r>
                  <a:rPr lang="fi-FI" sz="1600" dirty="0" err="1">
                    <a:solidFill>
                      <a:schemeClr val="bg1"/>
                    </a:solidFill>
                  </a:rPr>
                  <a:t>those</a:t>
                </a:r>
                <a:r>
                  <a:rPr lang="fi-FI" sz="1600" dirty="0">
                    <a:solidFill>
                      <a:schemeClr val="bg1"/>
                    </a:solidFill>
                  </a:rPr>
                  <a:t> </a:t>
                </a:r>
                <a:r>
                  <a:rPr lang="fi-FI" sz="1600" dirty="0" err="1">
                    <a:solidFill>
                      <a:schemeClr val="bg1"/>
                    </a:solidFill>
                  </a:rPr>
                  <a:t>who</a:t>
                </a:r>
                <a:r>
                  <a:rPr lang="fi-FI" sz="1600" dirty="0">
                    <a:solidFill>
                      <a:schemeClr val="bg1"/>
                    </a:solidFill>
                  </a:rPr>
                  <a:t> </a:t>
                </a:r>
                <a:r>
                  <a:rPr lang="fi-FI" sz="1600" dirty="0" err="1">
                    <a:solidFill>
                      <a:schemeClr val="bg1"/>
                    </a:solidFill>
                  </a:rPr>
                  <a:t>flee</a:t>
                </a:r>
                <a:r>
                  <a:rPr lang="fi-FI" sz="1600" dirty="0">
                    <a:solidFill>
                      <a:schemeClr val="bg1"/>
                    </a:solidFill>
                  </a:rPr>
                  <a:t> 	</a:t>
                </a:r>
                <a:r>
                  <a:rPr lang="fi-FI" sz="1600" dirty="0" err="1">
                    <a:solidFill>
                      <a:schemeClr val="bg1"/>
                    </a:solidFill>
                  </a:rPr>
                  <a:t>climate</a:t>
                </a:r>
                <a:r>
                  <a:rPr lang="fi-FI" sz="1600" dirty="0">
                    <a:solidFill>
                      <a:schemeClr val="bg1"/>
                    </a:solidFill>
                  </a:rPr>
                  <a:t> </a:t>
                </a:r>
                <a:r>
                  <a:rPr lang="fi-FI" sz="1600" dirty="0" err="1">
                    <a:solidFill>
                      <a:schemeClr val="bg1"/>
                    </a:solidFill>
                  </a:rPr>
                  <a:t>change</a:t>
                </a:r>
                <a:r>
                  <a:rPr lang="fi-FI" sz="1600" dirty="0">
                    <a:solidFill>
                      <a:schemeClr val="bg1"/>
                    </a:solidFill>
                  </a:rPr>
                  <a:t>, </a:t>
                </a:r>
                <a:r>
                  <a:rPr lang="fi-FI" sz="1600" dirty="0" err="1">
                    <a:solidFill>
                      <a:schemeClr val="bg1"/>
                    </a:solidFill>
                  </a:rPr>
                  <a:t>not</a:t>
                </a:r>
                <a:r>
                  <a:rPr lang="fi-FI" sz="1600" dirty="0">
                    <a:solidFill>
                      <a:schemeClr val="bg1"/>
                    </a:solidFill>
                  </a:rPr>
                  <a:t> </a:t>
                </a:r>
                <a:r>
                  <a:rPr lang="fi-FI" sz="1600" dirty="0" err="1">
                    <a:solidFill>
                      <a:schemeClr val="bg1"/>
                    </a:solidFill>
                  </a:rPr>
                  <a:t>those</a:t>
                </a:r>
                <a:r>
                  <a:rPr lang="fi-FI" sz="1600" dirty="0">
                    <a:solidFill>
                      <a:schemeClr val="bg1"/>
                    </a:solidFill>
                  </a:rPr>
                  <a:t> </a:t>
                </a:r>
                <a:r>
                  <a:rPr lang="fi-FI" sz="1600" dirty="0" err="1">
                    <a:solidFill>
                      <a:schemeClr val="bg1"/>
                    </a:solidFill>
                  </a:rPr>
                  <a:t>who</a:t>
                </a:r>
                <a:r>
                  <a:rPr lang="fi-FI" sz="1600" dirty="0">
                    <a:solidFill>
                      <a:schemeClr val="bg1"/>
                    </a:solidFill>
                  </a:rPr>
                  <a:t> </a:t>
                </a:r>
                <a:r>
                  <a:rPr lang="fi-FI" sz="1600" dirty="0" err="1">
                    <a:solidFill>
                      <a:schemeClr val="bg1"/>
                    </a:solidFill>
                  </a:rPr>
                  <a:t>receive</a:t>
                </a:r>
                <a:r>
                  <a:rPr lang="fi-FI" sz="1600" dirty="0">
                    <a:solidFill>
                      <a:schemeClr val="bg1"/>
                    </a:solidFill>
                  </a:rPr>
                  <a:t> 	</a:t>
                </a:r>
                <a:r>
                  <a:rPr lang="fi-FI" sz="1600" dirty="0" err="1">
                    <a:solidFill>
                      <a:schemeClr val="bg1"/>
                    </a:solidFill>
                  </a:rPr>
                  <a:t>them</a:t>
                </a:r>
                <a:endParaRPr lang="fi-FI" sz="1600" dirty="0">
                  <a:solidFill>
                    <a:schemeClr val="bg1"/>
                  </a:solidFill>
                </a:endParaRPr>
              </a:p>
            </p:txBody>
          </p:sp>
          <p:sp>
            <p:nvSpPr>
              <p:cNvPr id="10" name="textruta 9">
                <a:extLst>
                  <a:ext uri="{FF2B5EF4-FFF2-40B4-BE49-F238E27FC236}">
                    <a16:creationId xmlns:a16="http://schemas.microsoft.com/office/drawing/2014/main" id="{E1F180A5-5AEC-E948-8554-C44AA0970E18}"/>
                  </a:ext>
                </a:extLst>
              </p:cNvPr>
              <p:cNvSpPr txBox="1"/>
              <p:nvPr/>
            </p:nvSpPr>
            <p:spPr>
              <a:xfrm>
                <a:off x="6957670" y="3230172"/>
                <a:ext cx="3313520" cy="830997"/>
              </a:xfrm>
              <a:prstGeom prst="rect">
                <a:avLst/>
              </a:prstGeom>
              <a:noFill/>
            </p:spPr>
            <p:txBody>
              <a:bodyPr wrap="square" rtlCol="0">
                <a:spAutoFit/>
              </a:bodyPr>
              <a:lstStyle/>
              <a:p>
                <a:pPr>
                  <a:tabLst>
                    <a:tab pos="388938" algn="l"/>
                    <a:tab pos="746125" algn="l"/>
                  </a:tabLst>
                </a:pPr>
                <a:r>
                  <a:rPr lang="fi-FI" sz="1600" dirty="0">
                    <a:solidFill>
                      <a:schemeClr val="bg1"/>
                    </a:solidFill>
                  </a:rPr>
                  <a:t>•	</a:t>
                </a:r>
                <a:r>
                  <a:rPr lang="fi-FI" sz="1600" dirty="0" err="1">
                    <a:solidFill>
                      <a:schemeClr val="bg1"/>
                    </a:solidFill>
                  </a:rPr>
                  <a:t>Climate</a:t>
                </a:r>
                <a:r>
                  <a:rPr lang="fi-FI" sz="1600" dirty="0">
                    <a:solidFill>
                      <a:schemeClr val="bg1"/>
                    </a:solidFill>
                  </a:rPr>
                  <a:t> </a:t>
                </a:r>
                <a:r>
                  <a:rPr lang="fi-FI" sz="1600" dirty="0" err="1">
                    <a:solidFill>
                      <a:schemeClr val="bg1"/>
                    </a:solidFill>
                  </a:rPr>
                  <a:t>migration</a:t>
                </a:r>
                <a:r>
                  <a:rPr lang="fi-FI" sz="1600" dirty="0">
                    <a:solidFill>
                      <a:schemeClr val="bg1"/>
                    </a:solidFill>
                  </a:rPr>
                  <a:t> </a:t>
                </a:r>
                <a:r>
                  <a:rPr lang="fi-FI" sz="1600" dirty="0" err="1">
                    <a:solidFill>
                      <a:schemeClr val="bg1"/>
                    </a:solidFill>
                  </a:rPr>
                  <a:t>can</a:t>
                </a:r>
                <a:r>
                  <a:rPr lang="fi-FI" sz="1600" dirty="0">
                    <a:solidFill>
                      <a:schemeClr val="bg1"/>
                    </a:solidFill>
                  </a:rPr>
                  <a:t> </a:t>
                </a:r>
                <a:r>
                  <a:rPr lang="fi-FI" sz="1600" dirty="0" err="1">
                    <a:solidFill>
                      <a:schemeClr val="bg1"/>
                    </a:solidFill>
                  </a:rPr>
                  <a:t>be</a:t>
                </a:r>
                <a:r>
                  <a:rPr lang="fi-FI" sz="1600" dirty="0">
                    <a:solidFill>
                      <a:schemeClr val="bg1"/>
                    </a:solidFill>
                  </a:rPr>
                  <a:t> 	</a:t>
                </a:r>
                <a:r>
                  <a:rPr lang="fi-FI" sz="1600" dirty="0" err="1">
                    <a:solidFill>
                      <a:schemeClr val="bg1"/>
                    </a:solidFill>
                  </a:rPr>
                  <a:t>reduced</a:t>
                </a:r>
                <a:r>
                  <a:rPr lang="fi-FI" sz="1600" dirty="0">
                    <a:solidFill>
                      <a:schemeClr val="bg1"/>
                    </a:solidFill>
                  </a:rPr>
                  <a:t> </a:t>
                </a:r>
                <a:r>
                  <a:rPr lang="fi-FI" sz="1600" dirty="0" err="1">
                    <a:solidFill>
                      <a:schemeClr val="bg1"/>
                    </a:solidFill>
                  </a:rPr>
                  <a:t>by</a:t>
                </a:r>
                <a:r>
                  <a:rPr lang="fi-FI" sz="1600" dirty="0">
                    <a:solidFill>
                      <a:schemeClr val="bg1"/>
                    </a:solidFill>
                  </a:rPr>
                  <a:t> </a:t>
                </a:r>
                <a:r>
                  <a:rPr lang="fi-FI" sz="1600" dirty="0" err="1">
                    <a:solidFill>
                      <a:schemeClr val="bg1"/>
                    </a:solidFill>
                  </a:rPr>
                  <a:t>mitigating</a:t>
                </a:r>
                <a:r>
                  <a:rPr lang="fi-FI" sz="1600" dirty="0">
                    <a:solidFill>
                      <a:schemeClr val="bg1"/>
                    </a:solidFill>
                  </a:rPr>
                  <a:t> 	</a:t>
                </a:r>
                <a:r>
                  <a:rPr lang="fi-FI" sz="1600" dirty="0" err="1">
                    <a:solidFill>
                      <a:schemeClr val="bg1"/>
                    </a:solidFill>
                  </a:rPr>
                  <a:t>climate</a:t>
                </a:r>
                <a:r>
                  <a:rPr lang="fi-FI" sz="1600" dirty="0">
                    <a:solidFill>
                      <a:schemeClr val="bg1"/>
                    </a:solidFill>
                  </a:rPr>
                  <a:t> </a:t>
                </a:r>
                <a:r>
                  <a:rPr lang="fi-FI" sz="1600" dirty="0" err="1">
                    <a:solidFill>
                      <a:schemeClr val="bg1"/>
                    </a:solidFill>
                  </a:rPr>
                  <a:t>change</a:t>
                </a:r>
                <a:endParaRPr lang="fi-FI" sz="1600" dirty="0">
                  <a:solidFill>
                    <a:schemeClr val="bg1"/>
                  </a:solidFill>
                </a:endParaRPr>
              </a:p>
            </p:txBody>
          </p:sp>
        </p:grpSp>
      </p:grpSp>
    </p:spTree>
    <p:extLst>
      <p:ext uri="{BB962C8B-B14F-4D97-AF65-F5344CB8AC3E}">
        <p14:creationId xmlns:p14="http://schemas.microsoft.com/office/powerpoint/2010/main" val="29642233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3493DA3-228F-403F-93DB-6CE066C130DC}"/>
              </a:ext>
            </a:extLst>
          </p:cNvPr>
          <p:cNvSpPr>
            <a:spLocks noGrp="1"/>
          </p:cNvSpPr>
          <p:nvPr>
            <p:ph type="body" sz="quarter" idx="15"/>
          </p:nvPr>
        </p:nvSpPr>
        <p:spPr>
          <a:xfrm>
            <a:off x="2254375" y="2561723"/>
            <a:ext cx="8243457" cy="1548068"/>
          </a:xfrm>
        </p:spPr>
        <p:txBody>
          <a:bodyPr>
            <a:noAutofit/>
          </a:bodyPr>
          <a:lstStyle/>
          <a:p>
            <a:pPr marL="0" indent="0">
              <a:buNone/>
            </a:pPr>
            <a:r>
              <a:rPr lang="en-US" dirty="0"/>
              <a:t>Read the story together with your group and answer the following questions:</a:t>
            </a:r>
          </a:p>
          <a:p>
            <a:pPr marL="0" indent="0">
              <a:buNone/>
            </a:pPr>
            <a:endParaRPr lang="en-US" dirty="0"/>
          </a:p>
          <a:p>
            <a:r>
              <a:rPr lang="en-US" dirty="0"/>
              <a:t>What kind of challenges has climate change brought into the life of the person in question?</a:t>
            </a:r>
          </a:p>
          <a:p>
            <a:r>
              <a:rPr lang="en-US" dirty="0"/>
              <a:t>What kind of adaptation methods have they found? How have they solved the challenges? </a:t>
            </a:r>
          </a:p>
          <a:p>
            <a:pPr marL="0" indent="0">
              <a:buNone/>
            </a:pPr>
            <a:endParaRPr lang="fi-FI" dirty="0"/>
          </a:p>
        </p:txBody>
      </p:sp>
      <p:sp>
        <p:nvSpPr>
          <p:cNvPr id="3" name="Otsikko 2">
            <a:extLst>
              <a:ext uri="{FF2B5EF4-FFF2-40B4-BE49-F238E27FC236}">
                <a16:creationId xmlns:a16="http://schemas.microsoft.com/office/drawing/2014/main" id="{6B1EAE9B-6498-43EA-91F4-A44DF39B33D5}"/>
              </a:ext>
            </a:extLst>
          </p:cNvPr>
          <p:cNvSpPr>
            <a:spLocks noGrp="1"/>
          </p:cNvSpPr>
          <p:nvPr>
            <p:ph type="title"/>
          </p:nvPr>
        </p:nvSpPr>
        <p:spPr>
          <a:xfrm>
            <a:off x="2221289" y="1194663"/>
            <a:ext cx="10334171" cy="892629"/>
          </a:xfrm>
        </p:spPr>
        <p:txBody>
          <a:bodyPr/>
          <a:lstStyle/>
          <a:p>
            <a:pPr algn="l"/>
            <a:r>
              <a:rPr lang="fi-FI" sz="4400" dirty="0">
                <a:solidFill>
                  <a:schemeClr val="tx1"/>
                </a:solidFill>
              </a:rPr>
              <a:t>ASSIGNMENT: ADAPTATION STRATEGIES </a:t>
            </a:r>
          </a:p>
        </p:txBody>
      </p:sp>
    </p:spTree>
    <p:extLst>
      <p:ext uri="{BB962C8B-B14F-4D97-AF65-F5344CB8AC3E}">
        <p14:creationId xmlns:p14="http://schemas.microsoft.com/office/powerpoint/2010/main" val="20963197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AFB5A23-9F42-DA4B-AEEE-F1F6A14995D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ktangel 1">
            <a:extLst>
              <a:ext uri="{FF2B5EF4-FFF2-40B4-BE49-F238E27FC236}">
                <a16:creationId xmlns:a16="http://schemas.microsoft.com/office/drawing/2014/main" id="{52653EDB-E39E-EA48-A871-0E2523E8FCAE}"/>
              </a:ext>
            </a:extLst>
          </p:cNvPr>
          <p:cNvSpPr/>
          <p:nvPr/>
        </p:nvSpPr>
        <p:spPr>
          <a:xfrm>
            <a:off x="-1" y="3276600"/>
            <a:ext cx="6096001" cy="2610492"/>
          </a:xfrm>
          <a:prstGeom prst="rect">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FI" sz="4800" b="1" dirty="0"/>
          </a:p>
        </p:txBody>
      </p:sp>
      <p:sp>
        <p:nvSpPr>
          <p:cNvPr id="8" name="textruta 7">
            <a:extLst>
              <a:ext uri="{FF2B5EF4-FFF2-40B4-BE49-F238E27FC236}">
                <a16:creationId xmlns:a16="http://schemas.microsoft.com/office/drawing/2014/main" id="{FC436953-B3BF-1B4F-9B6A-5D19D9C90A3C}"/>
              </a:ext>
            </a:extLst>
          </p:cNvPr>
          <p:cNvSpPr txBox="1"/>
          <p:nvPr/>
        </p:nvSpPr>
        <p:spPr>
          <a:xfrm>
            <a:off x="459517" y="539919"/>
            <a:ext cx="7693883" cy="1446550"/>
          </a:xfrm>
          <a:prstGeom prst="rect">
            <a:avLst/>
          </a:prstGeom>
          <a:noFill/>
        </p:spPr>
        <p:txBody>
          <a:bodyPr wrap="square" rtlCol="0">
            <a:spAutoFit/>
          </a:bodyPr>
          <a:lstStyle/>
          <a:p>
            <a:r>
              <a:rPr lang="fi-FI" sz="4400" cap="all" dirty="0">
                <a:solidFill>
                  <a:schemeClr val="bg1"/>
                </a:solidFill>
                <a:effectLst>
                  <a:outerShdw blurRad="901700" algn="ctr" rotWithShape="0">
                    <a:prstClr val="black">
                      <a:alpha val="28000"/>
                    </a:prstClr>
                  </a:outerShdw>
                </a:effectLst>
                <a:latin typeface="+mj-lt"/>
              </a:rPr>
              <a:t>REFUGEES ARE FORCED TO ADAPT</a:t>
            </a:r>
            <a:endParaRPr lang="sv-FI" sz="4400" cap="all" dirty="0">
              <a:solidFill>
                <a:schemeClr val="bg1"/>
              </a:solidFill>
              <a:effectLst>
                <a:outerShdw blurRad="901700" algn="ctr" rotWithShape="0">
                  <a:prstClr val="black">
                    <a:alpha val="28000"/>
                  </a:prstClr>
                </a:outerShdw>
              </a:effectLst>
              <a:latin typeface="+mj-lt"/>
            </a:endParaRPr>
          </a:p>
        </p:txBody>
      </p:sp>
      <p:sp>
        <p:nvSpPr>
          <p:cNvPr id="9" name="textruta 8">
            <a:extLst>
              <a:ext uri="{FF2B5EF4-FFF2-40B4-BE49-F238E27FC236}">
                <a16:creationId xmlns:a16="http://schemas.microsoft.com/office/drawing/2014/main" id="{D95558CC-8316-FF40-8212-9E5D0BC971F9}"/>
              </a:ext>
            </a:extLst>
          </p:cNvPr>
          <p:cNvSpPr txBox="1"/>
          <p:nvPr/>
        </p:nvSpPr>
        <p:spPr>
          <a:xfrm>
            <a:off x="459518" y="3429000"/>
            <a:ext cx="5149546" cy="2308324"/>
          </a:xfrm>
          <a:prstGeom prst="rect">
            <a:avLst/>
          </a:prstGeom>
          <a:noFill/>
        </p:spPr>
        <p:txBody>
          <a:bodyPr wrap="square" rtlCol="0">
            <a:spAutoFit/>
          </a:bodyPr>
          <a:lstStyle/>
          <a:p>
            <a:pPr>
              <a:tabLst>
                <a:tab pos="388938" algn="l"/>
                <a:tab pos="746125" algn="l"/>
              </a:tabLst>
            </a:pP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Those</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who</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are</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already</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displaced</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do</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not</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have</a:t>
            </a:r>
            <a:r>
              <a:rPr lang="fi-FI" sz="1600" dirty="0">
                <a:solidFill>
                  <a:schemeClr val="bg1"/>
                </a:solidFill>
                <a:effectLst>
                  <a:outerShdw blurRad="901700" algn="ctr" rotWithShape="0">
                    <a:prstClr val="black">
                      <a:alpha val="28000"/>
                    </a:prstClr>
                  </a:outerShdw>
                </a:effectLst>
              </a:rPr>
              <a:t> 	the	</a:t>
            </a:r>
            <a:r>
              <a:rPr lang="fi-FI" sz="1600" dirty="0" err="1">
                <a:solidFill>
                  <a:schemeClr val="bg1"/>
                </a:solidFill>
                <a:effectLst>
                  <a:outerShdw blurRad="901700" algn="ctr" rotWithShape="0">
                    <a:prstClr val="black">
                      <a:alpha val="28000"/>
                    </a:prstClr>
                  </a:outerShdw>
                </a:effectLst>
              </a:rPr>
              <a:t>opportunity</a:t>
            </a:r>
            <a:r>
              <a:rPr lang="fi-FI" sz="1600" dirty="0">
                <a:solidFill>
                  <a:schemeClr val="bg1"/>
                </a:solidFill>
                <a:effectLst>
                  <a:outerShdw blurRad="901700" algn="ctr" rotWithShape="0">
                    <a:prstClr val="black">
                      <a:alpha val="28000"/>
                    </a:prstClr>
                  </a:outerShdw>
                </a:effectLst>
              </a:rPr>
              <a:t> to </a:t>
            </a:r>
            <a:r>
              <a:rPr lang="fi-FI" sz="1600" dirty="0" err="1">
                <a:solidFill>
                  <a:schemeClr val="bg1"/>
                </a:solidFill>
                <a:effectLst>
                  <a:outerShdw blurRad="901700" algn="ctr" rotWithShape="0">
                    <a:prstClr val="black">
                      <a:alpha val="28000"/>
                    </a:prstClr>
                  </a:outerShdw>
                </a:effectLst>
              </a:rPr>
              <a:t>influence</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climate</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change</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they</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need</a:t>
            </a:r>
            <a:r>
              <a:rPr lang="fi-FI" sz="1600" dirty="0">
                <a:solidFill>
                  <a:schemeClr val="bg1"/>
                </a:solidFill>
                <a:effectLst>
                  <a:outerShdw blurRad="901700" algn="ctr" rotWithShape="0">
                    <a:prstClr val="black">
                      <a:alpha val="28000"/>
                    </a:prstClr>
                  </a:outerShdw>
                </a:effectLst>
              </a:rPr>
              <a:t> to </a:t>
            </a:r>
            <a:r>
              <a:rPr lang="fi-FI" sz="1600" dirty="0" err="1">
                <a:solidFill>
                  <a:schemeClr val="bg1"/>
                </a:solidFill>
                <a:effectLst>
                  <a:outerShdw blurRad="901700" algn="ctr" rotWithShape="0">
                    <a:prstClr val="black">
                      <a:alpha val="28000"/>
                    </a:prstClr>
                  </a:outerShdw>
                </a:effectLst>
              </a:rPr>
              <a:t>adapt</a:t>
            </a:r>
            <a:r>
              <a:rPr lang="fi-FI" sz="1600" dirty="0">
                <a:solidFill>
                  <a:schemeClr val="bg1"/>
                </a:solidFill>
                <a:effectLst>
                  <a:outerShdw blurRad="901700" algn="ctr" rotWithShape="0">
                    <a:prstClr val="black">
                      <a:alpha val="28000"/>
                    </a:prstClr>
                  </a:outerShdw>
                </a:effectLst>
              </a:rPr>
              <a:t> to </a:t>
            </a:r>
            <a:r>
              <a:rPr lang="fi-FI" sz="1600" dirty="0" err="1">
                <a:solidFill>
                  <a:schemeClr val="bg1"/>
                </a:solidFill>
                <a:effectLst>
                  <a:outerShdw blurRad="901700" algn="ctr" rotWithShape="0">
                    <a:prstClr val="black">
                      <a:alpha val="28000"/>
                    </a:prstClr>
                  </a:outerShdw>
                </a:effectLst>
              </a:rPr>
              <a:t>its</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consequences</a:t>
            </a:r>
            <a:r>
              <a:rPr lang="fi-FI" sz="1600" dirty="0">
                <a:solidFill>
                  <a:schemeClr val="bg1"/>
                </a:solidFill>
                <a:effectLst>
                  <a:outerShdw blurRad="901700" algn="ctr" rotWithShape="0">
                    <a:prstClr val="black">
                      <a:alpha val="28000"/>
                    </a:prstClr>
                  </a:outerShdw>
                </a:effectLst>
              </a:rPr>
              <a:t>.</a:t>
            </a:r>
          </a:p>
          <a:p>
            <a:pPr>
              <a:tabLst>
                <a:tab pos="388938" algn="l"/>
                <a:tab pos="746125" algn="l"/>
              </a:tabLst>
            </a:pPr>
            <a:endParaRPr lang="fi-FI" sz="1600" dirty="0">
              <a:solidFill>
                <a:schemeClr val="bg1"/>
              </a:solidFill>
              <a:effectLst>
                <a:outerShdw blurRad="901700" algn="ctr" rotWithShape="0">
                  <a:prstClr val="black">
                    <a:alpha val="28000"/>
                  </a:prstClr>
                </a:outerShdw>
              </a:effectLst>
            </a:endParaRPr>
          </a:p>
          <a:p>
            <a:pPr>
              <a:tabLst>
                <a:tab pos="388938" algn="l"/>
                <a:tab pos="746125" algn="l"/>
              </a:tabLst>
            </a:pP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Examples</a:t>
            </a:r>
            <a:r>
              <a:rPr lang="fi-FI" sz="1600" dirty="0">
                <a:solidFill>
                  <a:schemeClr val="bg1"/>
                </a:solidFill>
                <a:effectLst>
                  <a:outerShdw blurRad="901700" algn="ctr" rotWithShape="0">
                    <a:prstClr val="black">
                      <a:alpha val="28000"/>
                    </a:prstClr>
                  </a:outerShdw>
                </a:effectLst>
              </a:rPr>
              <a:t> of </a:t>
            </a:r>
            <a:r>
              <a:rPr lang="fi-FI" sz="1600" dirty="0" err="1">
                <a:solidFill>
                  <a:schemeClr val="bg1"/>
                </a:solidFill>
                <a:effectLst>
                  <a:outerShdw blurRad="901700" algn="ctr" rotWithShape="0">
                    <a:prstClr val="black">
                      <a:alpha val="28000"/>
                    </a:prstClr>
                  </a:outerShdw>
                </a:effectLst>
              </a:rPr>
              <a:t>refugees</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adaptation</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methods</a:t>
            </a:r>
            <a:r>
              <a:rPr lang="fi-FI" sz="1600" dirty="0">
                <a:solidFill>
                  <a:schemeClr val="bg1"/>
                </a:solidFill>
                <a:effectLst>
                  <a:outerShdw blurRad="901700" algn="ctr" rotWithShape="0">
                    <a:prstClr val="black">
                      <a:alpha val="28000"/>
                    </a:prstClr>
                  </a:outerShdw>
                </a:effectLst>
              </a:rPr>
              <a:t>:</a:t>
            </a:r>
          </a:p>
          <a:p>
            <a:pPr>
              <a:tabLst>
                <a:tab pos="388938" algn="l"/>
                <a:tab pos="746125" algn="l"/>
              </a:tabLst>
            </a:pPr>
            <a:r>
              <a:rPr lang="fi-FI" sz="1600" dirty="0">
                <a:solidFill>
                  <a:schemeClr val="bg1"/>
                </a:solidFill>
                <a:effectLst>
                  <a:outerShdw blurRad="901700" algn="ctr" rotWithShape="0">
                    <a:prstClr val="black">
                      <a:alpha val="28000"/>
                    </a:prstClr>
                  </a:outerShdw>
                </a:effectLst>
              </a:rPr>
              <a:t>	-	</a:t>
            </a:r>
            <a:r>
              <a:rPr lang="fi-FI" sz="1600" dirty="0" err="1">
                <a:solidFill>
                  <a:schemeClr val="bg1"/>
                </a:solidFill>
                <a:effectLst>
                  <a:outerShdw blurRad="901700" algn="ctr" rotWithShape="0">
                    <a:prstClr val="black">
                      <a:alpha val="28000"/>
                    </a:prstClr>
                  </a:outerShdw>
                </a:effectLst>
              </a:rPr>
              <a:t>clean</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energy</a:t>
            </a:r>
            <a:endParaRPr lang="fi-FI" sz="1600" dirty="0">
              <a:solidFill>
                <a:schemeClr val="bg1"/>
              </a:solidFill>
              <a:effectLst>
                <a:outerShdw blurRad="901700" algn="ctr" rotWithShape="0">
                  <a:prstClr val="black">
                    <a:alpha val="28000"/>
                  </a:prstClr>
                </a:outerShdw>
              </a:effectLst>
            </a:endParaRPr>
          </a:p>
          <a:p>
            <a:pPr>
              <a:tabLst>
                <a:tab pos="388938" algn="l"/>
                <a:tab pos="746125" algn="l"/>
              </a:tabLst>
            </a:pPr>
            <a:r>
              <a:rPr lang="fi-FI" sz="1600" dirty="0">
                <a:solidFill>
                  <a:schemeClr val="bg1"/>
                </a:solidFill>
                <a:effectLst>
                  <a:outerShdw blurRad="901700" algn="ctr" rotWithShape="0">
                    <a:prstClr val="black">
                      <a:alpha val="28000"/>
                    </a:prstClr>
                  </a:outerShdw>
                </a:effectLst>
              </a:rPr>
              <a:t>	-	</a:t>
            </a:r>
            <a:r>
              <a:rPr lang="fi-FI" sz="1600" dirty="0" err="1">
                <a:solidFill>
                  <a:schemeClr val="bg1"/>
                </a:solidFill>
                <a:effectLst>
                  <a:outerShdw blurRad="901700" algn="ctr" rotWithShape="0">
                    <a:prstClr val="black">
                      <a:alpha val="28000"/>
                    </a:prstClr>
                  </a:outerShdw>
                </a:effectLst>
              </a:rPr>
              <a:t>coping</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with</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drought</a:t>
            </a:r>
            <a:r>
              <a:rPr lang="fi-FI" sz="1600" dirty="0">
                <a:solidFill>
                  <a:schemeClr val="bg1"/>
                </a:solidFill>
                <a:effectLst>
                  <a:outerShdw blurRad="901700" algn="ctr" rotWithShape="0">
                    <a:prstClr val="black">
                      <a:alpha val="28000"/>
                    </a:prstClr>
                  </a:outerShdw>
                </a:effectLst>
              </a:rPr>
              <a:t> for </a:t>
            </a:r>
            <a:r>
              <a:rPr lang="fi-FI" sz="1600" dirty="0" err="1">
                <a:solidFill>
                  <a:schemeClr val="bg1"/>
                </a:solidFill>
                <a:effectLst>
                  <a:outerShdw blurRad="901700" algn="ctr" rotWithShape="0">
                    <a:prstClr val="black">
                      <a:alpha val="28000"/>
                    </a:prstClr>
                  </a:outerShdw>
                </a:effectLst>
              </a:rPr>
              <a:t>example</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by</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digging</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water</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holes</a:t>
            </a:r>
            <a:endParaRPr lang="fi-FI" sz="1600" dirty="0">
              <a:solidFill>
                <a:schemeClr val="bg1"/>
              </a:solidFill>
              <a:effectLst>
                <a:outerShdw blurRad="901700" algn="ctr" rotWithShape="0">
                  <a:prstClr val="black">
                    <a:alpha val="28000"/>
                  </a:prstClr>
                </a:outerShdw>
              </a:effectLst>
            </a:endParaRPr>
          </a:p>
          <a:p>
            <a:pPr>
              <a:tabLst>
                <a:tab pos="388938" algn="l"/>
                <a:tab pos="746125" algn="l"/>
              </a:tabLst>
            </a:pPr>
            <a:r>
              <a:rPr lang="fi-FI" sz="1600" dirty="0">
                <a:solidFill>
                  <a:schemeClr val="bg1"/>
                </a:solidFill>
                <a:effectLst>
                  <a:outerShdw blurRad="901700" algn="ctr" rotWithShape="0">
                    <a:prstClr val="black">
                      <a:alpha val="28000"/>
                    </a:prstClr>
                  </a:outerShdw>
                </a:effectLst>
              </a:rPr>
              <a:t>	-	</a:t>
            </a:r>
            <a:r>
              <a:rPr lang="fi-FI" sz="1600" dirty="0" err="1">
                <a:solidFill>
                  <a:schemeClr val="bg1"/>
                </a:solidFill>
                <a:effectLst>
                  <a:outerShdw blurRad="901700" algn="ctr" rotWithShape="0">
                    <a:prstClr val="black">
                      <a:alpha val="28000"/>
                    </a:prstClr>
                  </a:outerShdw>
                </a:effectLst>
              </a:rPr>
              <a:t>diversifying</a:t>
            </a:r>
            <a:r>
              <a:rPr lang="fi-FI" sz="1600" dirty="0">
                <a:solidFill>
                  <a:schemeClr val="bg1"/>
                </a:solidFill>
                <a:effectLst>
                  <a:outerShdw blurRad="901700" algn="ctr" rotWithShape="0">
                    <a:prstClr val="black">
                      <a:alpha val="28000"/>
                    </a:prstClr>
                  </a:outerShdw>
                </a:effectLst>
              </a:rPr>
              <a:t> </a:t>
            </a:r>
            <a:r>
              <a:rPr lang="fi-FI" sz="1600" dirty="0" err="1">
                <a:solidFill>
                  <a:schemeClr val="bg1"/>
                </a:solidFill>
                <a:effectLst>
                  <a:outerShdw blurRad="901700" algn="ctr" rotWithShape="0">
                    <a:prstClr val="black">
                      <a:alpha val="28000"/>
                    </a:prstClr>
                  </a:outerShdw>
                </a:effectLst>
              </a:rPr>
              <a:t>crops</a:t>
            </a:r>
            <a:r>
              <a:rPr lang="fi-FI" sz="1600" dirty="0">
                <a:solidFill>
                  <a:schemeClr val="bg1"/>
                </a:solidFill>
                <a:effectLst>
                  <a:outerShdw blurRad="901700" algn="ctr" rotWithShape="0">
                    <a:prstClr val="black">
                      <a:alpha val="28000"/>
                    </a:prstClr>
                  </a:outerShdw>
                </a:effectLst>
              </a:rPr>
              <a:t>.</a:t>
            </a:r>
          </a:p>
        </p:txBody>
      </p:sp>
    </p:spTree>
    <p:extLst>
      <p:ext uri="{BB962C8B-B14F-4D97-AF65-F5344CB8AC3E}">
        <p14:creationId xmlns:p14="http://schemas.microsoft.com/office/powerpoint/2010/main" val="28303165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3493DA3-228F-403F-93DB-6CE066C130DC}"/>
              </a:ext>
            </a:extLst>
          </p:cNvPr>
          <p:cNvSpPr>
            <a:spLocks noGrp="1"/>
          </p:cNvSpPr>
          <p:nvPr>
            <p:ph type="body" sz="quarter" idx="15"/>
          </p:nvPr>
        </p:nvSpPr>
        <p:spPr>
          <a:xfrm>
            <a:off x="2487814" y="1936097"/>
            <a:ext cx="7216371" cy="876019"/>
          </a:xfrm>
        </p:spPr>
        <p:txBody>
          <a:bodyPr>
            <a:noAutofit/>
          </a:bodyPr>
          <a:lstStyle/>
          <a:p>
            <a:pPr marL="0" indent="0" algn="ctr">
              <a:buNone/>
            </a:pPr>
            <a:r>
              <a:rPr lang="fi-FI" sz="1800" dirty="0"/>
              <a:t> </a:t>
            </a:r>
            <a:r>
              <a:rPr lang="en-US" sz="1800" dirty="0"/>
              <a:t>Discussion: Which goals should we pursue to meet the challenges of climate change and forced displacement? Which of the goals is especially important in Finnish Refugee Council’s work? </a:t>
            </a:r>
            <a:endParaRPr lang="fi-FI" sz="1800" dirty="0"/>
          </a:p>
        </p:txBody>
      </p:sp>
      <p:sp>
        <p:nvSpPr>
          <p:cNvPr id="7" name="textruta 7">
            <a:extLst>
              <a:ext uri="{FF2B5EF4-FFF2-40B4-BE49-F238E27FC236}">
                <a16:creationId xmlns:a16="http://schemas.microsoft.com/office/drawing/2014/main" id="{EADC84B9-59B9-4F36-A7B4-BFB96AA226F4}"/>
              </a:ext>
            </a:extLst>
          </p:cNvPr>
          <p:cNvSpPr txBox="1"/>
          <p:nvPr/>
        </p:nvSpPr>
        <p:spPr>
          <a:xfrm>
            <a:off x="1183268" y="453294"/>
            <a:ext cx="9825462" cy="1446550"/>
          </a:xfrm>
          <a:prstGeom prst="rect">
            <a:avLst/>
          </a:prstGeom>
          <a:noFill/>
        </p:spPr>
        <p:txBody>
          <a:bodyPr wrap="square" rtlCol="0">
            <a:spAutoFit/>
          </a:bodyPr>
          <a:lstStyle/>
          <a:p>
            <a:pPr lvl="0" algn="ctr"/>
            <a:r>
              <a:rPr lang="en-US" sz="4400" cap="all" dirty="0">
                <a:solidFill>
                  <a:schemeClr val="tx2"/>
                </a:solidFill>
                <a:latin typeface="Arial Black"/>
              </a:rPr>
              <a:t>Sustainable development must be pursued</a:t>
            </a:r>
            <a:endParaRPr kumimoji="0" lang="sv-FI" sz="4400" b="0" i="0" u="none" strike="noStrike" kern="1200" cap="all" spc="0" normalizeH="0" baseline="0" noProof="0" dirty="0">
              <a:ln>
                <a:noFill/>
              </a:ln>
              <a:solidFill>
                <a:schemeClr val="tx2"/>
              </a:solidFill>
              <a:effectLst/>
              <a:uLnTx/>
              <a:uFillTx/>
              <a:latin typeface="Arial Black"/>
            </a:endParaRPr>
          </a:p>
        </p:txBody>
      </p:sp>
      <p:pic>
        <p:nvPicPr>
          <p:cNvPr id="3" name="Kuva 2">
            <a:extLst>
              <a:ext uri="{FF2B5EF4-FFF2-40B4-BE49-F238E27FC236}">
                <a16:creationId xmlns:a16="http://schemas.microsoft.com/office/drawing/2014/main" id="{006979B2-CB38-4E05-BB6A-46DB45085366}"/>
              </a:ext>
            </a:extLst>
          </p:cNvPr>
          <p:cNvPicPr>
            <a:picLocks noChangeAspect="1"/>
          </p:cNvPicPr>
          <p:nvPr/>
        </p:nvPicPr>
        <p:blipFill rotWithShape="1">
          <a:blip r:embed="rId2"/>
          <a:srcRect t="23455" b="8412"/>
          <a:stretch/>
        </p:blipFill>
        <p:spPr>
          <a:xfrm>
            <a:off x="2352750" y="2899304"/>
            <a:ext cx="7486500" cy="3606819"/>
          </a:xfrm>
          <a:prstGeom prst="rect">
            <a:avLst/>
          </a:prstGeom>
        </p:spPr>
      </p:pic>
    </p:spTree>
    <p:extLst>
      <p:ext uri="{BB962C8B-B14F-4D97-AF65-F5344CB8AC3E}">
        <p14:creationId xmlns:p14="http://schemas.microsoft.com/office/powerpoint/2010/main" val="20826519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34C686B5-D6B5-5A48-B26D-49FB68843348}"/>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ln>
            <a:noFill/>
          </a:ln>
        </p:spPr>
      </p:pic>
      <p:sp>
        <p:nvSpPr>
          <p:cNvPr id="2" name="Rektangel 1">
            <a:extLst>
              <a:ext uri="{FF2B5EF4-FFF2-40B4-BE49-F238E27FC236}">
                <a16:creationId xmlns:a16="http://schemas.microsoft.com/office/drawing/2014/main" id="{154658EE-54DE-8147-A1D5-1A03A01016CD}"/>
              </a:ext>
            </a:extLst>
          </p:cNvPr>
          <p:cNvSpPr/>
          <p:nvPr/>
        </p:nvSpPr>
        <p:spPr>
          <a:xfrm>
            <a:off x="0" y="0"/>
            <a:ext cx="6596902" cy="6858000"/>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FI" sz="4800" b="1" dirty="0"/>
          </a:p>
        </p:txBody>
      </p:sp>
      <p:sp>
        <p:nvSpPr>
          <p:cNvPr id="8" name="textruta 7">
            <a:extLst>
              <a:ext uri="{FF2B5EF4-FFF2-40B4-BE49-F238E27FC236}">
                <a16:creationId xmlns:a16="http://schemas.microsoft.com/office/drawing/2014/main" id="{FC436953-B3BF-1B4F-9B6A-5D19D9C90A3C}"/>
              </a:ext>
            </a:extLst>
          </p:cNvPr>
          <p:cNvSpPr txBox="1"/>
          <p:nvPr/>
        </p:nvSpPr>
        <p:spPr>
          <a:xfrm>
            <a:off x="429284" y="410206"/>
            <a:ext cx="6167618" cy="1231106"/>
          </a:xfrm>
          <a:prstGeom prst="rect">
            <a:avLst/>
          </a:prstGeom>
          <a:noFill/>
        </p:spPr>
        <p:txBody>
          <a:bodyPr wrap="square" rtlCol="0">
            <a:spAutoFit/>
          </a:bodyPr>
          <a:lstStyle/>
          <a:p>
            <a:r>
              <a:rPr lang="fi-FI" sz="3700" cap="all" dirty="0">
                <a:solidFill>
                  <a:schemeClr val="bg1"/>
                </a:solidFill>
                <a:effectLst>
                  <a:outerShdw blurRad="165100" algn="ctr" rotWithShape="0">
                    <a:prstClr val="black">
                      <a:alpha val="6000"/>
                    </a:prstClr>
                  </a:outerShdw>
                </a:effectLst>
                <a:latin typeface="+mj-lt"/>
              </a:rPr>
              <a:t>THE WORK OF NGOS MATTERS</a:t>
            </a:r>
            <a:endParaRPr lang="sv-FI" sz="3700" cap="all" dirty="0">
              <a:solidFill>
                <a:schemeClr val="bg1"/>
              </a:solidFill>
              <a:effectLst>
                <a:outerShdw blurRad="165100" algn="ctr" rotWithShape="0">
                  <a:prstClr val="black">
                    <a:alpha val="6000"/>
                  </a:prstClr>
                </a:outerShdw>
              </a:effectLst>
              <a:latin typeface="+mj-lt"/>
            </a:endParaRPr>
          </a:p>
        </p:txBody>
      </p:sp>
      <p:sp>
        <p:nvSpPr>
          <p:cNvPr id="9" name="textruta 8">
            <a:extLst>
              <a:ext uri="{FF2B5EF4-FFF2-40B4-BE49-F238E27FC236}">
                <a16:creationId xmlns:a16="http://schemas.microsoft.com/office/drawing/2014/main" id="{D95558CC-8316-FF40-8212-9E5D0BC971F9}"/>
              </a:ext>
            </a:extLst>
          </p:cNvPr>
          <p:cNvSpPr txBox="1"/>
          <p:nvPr/>
        </p:nvSpPr>
        <p:spPr>
          <a:xfrm>
            <a:off x="429284" y="2261068"/>
            <a:ext cx="5865499" cy="3293209"/>
          </a:xfrm>
          <a:prstGeom prst="rect">
            <a:avLst/>
          </a:prstGeom>
          <a:noFill/>
        </p:spPr>
        <p:txBody>
          <a:bodyPr wrap="square" rtlCol="0">
            <a:spAutoFit/>
          </a:bodyPr>
          <a:lstStyle/>
          <a:p>
            <a:pPr>
              <a:tabLst>
                <a:tab pos="388938" algn="l"/>
                <a:tab pos="746125" algn="l"/>
              </a:tabLst>
            </a:pPr>
            <a:r>
              <a:rPr lang="fi-FI" sz="1600" dirty="0">
                <a:solidFill>
                  <a:schemeClr val="bg1"/>
                </a:solidFill>
                <a:effectLst>
                  <a:outerShdw blurRad="165100" algn="ctr" rotWithShape="0">
                    <a:prstClr val="black">
                      <a:alpha val="6000"/>
                    </a:prstClr>
                  </a:outerShdw>
                </a:effectLst>
              </a:rPr>
              <a:t>•	The Finnish Refugee Council </a:t>
            </a:r>
            <a:r>
              <a:rPr lang="fi-FI" sz="1600" dirty="0" err="1">
                <a:solidFill>
                  <a:schemeClr val="bg1"/>
                </a:solidFill>
                <a:effectLst>
                  <a:outerShdw blurRad="165100" algn="ctr" rotWithShape="0">
                    <a:prstClr val="black">
                      <a:alpha val="6000"/>
                    </a:prstClr>
                  </a:outerShdw>
                </a:effectLst>
              </a:rPr>
              <a:t>strengthens</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refugees</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ability</a:t>
            </a:r>
            <a:r>
              <a:rPr lang="fi-FI" sz="1600" dirty="0">
                <a:solidFill>
                  <a:schemeClr val="bg1"/>
                </a:solidFill>
                <a:effectLst>
                  <a:outerShdw blurRad="165100" algn="ctr" rotWithShape="0">
                    <a:prstClr val="black">
                      <a:alpha val="6000"/>
                    </a:prstClr>
                  </a:outerShdw>
                </a:effectLst>
              </a:rPr>
              <a:t> to </a:t>
            </a:r>
            <a:r>
              <a:rPr lang="fi-FI" sz="1600" dirty="0" err="1">
                <a:solidFill>
                  <a:schemeClr val="bg1"/>
                </a:solidFill>
                <a:effectLst>
                  <a:outerShdw blurRad="165100" algn="ctr" rotWithShape="0">
                    <a:prstClr val="black">
                      <a:alpha val="6000"/>
                    </a:prstClr>
                  </a:outerShdw>
                </a:effectLst>
              </a:rPr>
              <a:t>face</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climate</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change</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primarily</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through</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education</a:t>
            </a:r>
            <a:r>
              <a:rPr lang="fi-FI" sz="1600" dirty="0">
                <a:solidFill>
                  <a:schemeClr val="bg1"/>
                </a:solidFill>
                <a:effectLst>
                  <a:outerShdw blurRad="165100" algn="ctr" rotWithShape="0">
                    <a:prstClr val="black">
                      <a:alpha val="6000"/>
                    </a:prstClr>
                  </a:outerShdw>
                </a:effectLst>
              </a:rPr>
              <a:t>.</a:t>
            </a:r>
          </a:p>
          <a:p>
            <a:pPr>
              <a:tabLst>
                <a:tab pos="388938" algn="l"/>
                <a:tab pos="746125" algn="l"/>
              </a:tabLst>
            </a:pPr>
            <a:endParaRPr lang="fi-FI" sz="1600" dirty="0">
              <a:solidFill>
                <a:schemeClr val="bg1"/>
              </a:solidFill>
              <a:effectLst>
                <a:outerShdw blurRad="165100" algn="ctr" rotWithShape="0">
                  <a:prstClr val="black">
                    <a:alpha val="6000"/>
                  </a:prstClr>
                </a:outerShdw>
              </a:effectLst>
            </a:endParaRPr>
          </a:p>
          <a:p>
            <a:pPr>
              <a:tabLst>
                <a:tab pos="388938" algn="l"/>
                <a:tab pos="746125" algn="l"/>
              </a:tabLst>
            </a:pP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Refugees</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are</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taught</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new</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ways</a:t>
            </a:r>
            <a:r>
              <a:rPr lang="fi-FI" sz="1600" dirty="0">
                <a:solidFill>
                  <a:schemeClr val="bg1"/>
                </a:solidFill>
                <a:effectLst>
                  <a:outerShdw blurRad="165100" algn="ctr" rotWithShape="0">
                    <a:prstClr val="black">
                      <a:alpha val="6000"/>
                    </a:prstClr>
                  </a:outerShdw>
                </a:effectLst>
              </a:rPr>
              <a:t> to </a:t>
            </a:r>
            <a:r>
              <a:rPr lang="fi-FI" sz="1600" dirty="0" err="1">
                <a:solidFill>
                  <a:schemeClr val="bg1"/>
                </a:solidFill>
                <a:effectLst>
                  <a:outerShdw blurRad="165100" algn="ctr" rotWithShape="0">
                    <a:prstClr val="black">
                      <a:alpha val="6000"/>
                    </a:prstClr>
                  </a:outerShdw>
                </a:effectLst>
              </a:rPr>
              <a:t>make</a:t>
            </a:r>
            <a:r>
              <a:rPr lang="fi-FI" sz="1600" dirty="0">
                <a:solidFill>
                  <a:schemeClr val="bg1"/>
                </a:solidFill>
                <a:effectLst>
                  <a:outerShdw blurRad="165100" algn="ctr" rotWithShape="0">
                    <a:prstClr val="black">
                      <a:alpha val="6000"/>
                    </a:prstClr>
                  </a:outerShdw>
                </a:effectLst>
              </a:rPr>
              <a:t> a </a:t>
            </a:r>
            <a:r>
              <a:rPr lang="fi-FI" sz="1600" dirty="0" err="1">
                <a:solidFill>
                  <a:schemeClr val="bg1"/>
                </a:solidFill>
                <a:effectLst>
                  <a:outerShdw blurRad="165100" algn="ctr" rotWithShape="0">
                    <a:prstClr val="black">
                      <a:alpha val="6000"/>
                    </a:prstClr>
                  </a:outerShdw>
                </a:effectLst>
              </a:rPr>
              <a:t>living</a:t>
            </a:r>
            <a:r>
              <a:rPr lang="fi-FI" sz="1600" dirty="0">
                <a:solidFill>
                  <a:schemeClr val="bg1"/>
                </a:solidFill>
                <a:effectLst>
                  <a:outerShdw blurRad="165100" algn="ctr" rotWithShape="0">
                    <a:prstClr val="black">
                      <a:alpha val="6000"/>
                    </a:prstClr>
                  </a:outerShdw>
                </a:effectLst>
              </a:rPr>
              <a:t> as </a:t>
            </a:r>
            <a:r>
              <a:rPr lang="fi-FI" sz="1600" dirty="0" err="1">
                <a:solidFill>
                  <a:schemeClr val="bg1"/>
                </a:solidFill>
                <a:effectLst>
                  <a:outerShdw blurRad="165100" algn="ctr" rotWithShape="0">
                    <a:prstClr val="black">
                      <a:alpha val="6000"/>
                    </a:prstClr>
                  </a:outerShdw>
                </a:effectLst>
              </a:rPr>
              <a:t>well</a:t>
            </a:r>
            <a:r>
              <a:rPr lang="fi-FI" sz="1600" dirty="0">
                <a:solidFill>
                  <a:schemeClr val="bg1"/>
                </a:solidFill>
                <a:effectLst>
                  <a:outerShdw blurRad="165100" algn="ctr" rotWithShape="0">
                    <a:prstClr val="black">
                      <a:alpha val="6000"/>
                    </a:prstClr>
                  </a:outerShdw>
                </a:effectLst>
              </a:rPr>
              <a:t> 	as </a:t>
            </a:r>
            <a:r>
              <a:rPr lang="fi-FI" sz="1600" dirty="0" err="1">
                <a:solidFill>
                  <a:schemeClr val="bg1"/>
                </a:solidFill>
                <a:effectLst>
                  <a:outerShdw blurRad="165100" algn="ctr" rotWithShape="0">
                    <a:prstClr val="black">
                      <a:alpha val="6000"/>
                    </a:prstClr>
                  </a:outerShdw>
                </a:effectLst>
              </a:rPr>
              <a:t>climate-smart</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agricultural</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practices</a:t>
            </a:r>
            <a:r>
              <a:rPr lang="fi-FI" sz="1600" dirty="0">
                <a:solidFill>
                  <a:schemeClr val="bg1"/>
                </a:solidFill>
                <a:effectLst>
                  <a:outerShdw blurRad="165100" algn="ctr" rotWithShape="0">
                    <a:prstClr val="black">
                      <a:alpha val="6000"/>
                    </a:prstClr>
                  </a:outerShdw>
                </a:effectLst>
              </a:rPr>
              <a:t>.</a:t>
            </a:r>
          </a:p>
          <a:p>
            <a:pPr>
              <a:tabLst>
                <a:tab pos="388938" algn="l"/>
                <a:tab pos="746125" algn="l"/>
              </a:tabLst>
            </a:pPr>
            <a:r>
              <a:rPr lang="fi-FI" sz="1600" dirty="0">
                <a:solidFill>
                  <a:schemeClr val="bg1"/>
                </a:solidFill>
                <a:effectLst>
                  <a:outerShdw blurRad="165100" algn="ctr" rotWithShape="0">
                    <a:prstClr val="black">
                      <a:alpha val="6000"/>
                    </a:prstClr>
                  </a:outerShdw>
                </a:effectLst>
              </a:rPr>
              <a:t>	-	</a:t>
            </a:r>
            <a:r>
              <a:rPr lang="fi-FI" sz="1600" dirty="0" err="1">
                <a:solidFill>
                  <a:schemeClr val="bg1"/>
                </a:solidFill>
                <a:effectLst>
                  <a:outerShdw blurRad="165100" algn="ctr" rotWithShape="0">
                    <a:prstClr val="black">
                      <a:alpha val="6000"/>
                    </a:prstClr>
                  </a:outerShdw>
                </a:effectLst>
              </a:rPr>
              <a:t>Cultivation</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methods</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such</a:t>
            </a:r>
            <a:r>
              <a:rPr lang="fi-FI" sz="1600" dirty="0">
                <a:solidFill>
                  <a:schemeClr val="bg1"/>
                </a:solidFill>
                <a:effectLst>
                  <a:outerShdw blurRad="165100" algn="ctr" rotWithShape="0">
                    <a:prstClr val="black">
                      <a:alpha val="6000"/>
                    </a:prstClr>
                  </a:outerShdw>
                </a:effectLst>
              </a:rPr>
              <a:t> as </a:t>
            </a:r>
            <a:r>
              <a:rPr lang="fi-FI" sz="1600" dirty="0" err="1">
                <a:solidFill>
                  <a:schemeClr val="bg1"/>
                </a:solidFill>
                <a:effectLst>
                  <a:outerShdw blurRad="165100" algn="ctr" rotWithShape="0">
                    <a:prstClr val="black">
                      <a:alpha val="6000"/>
                    </a:prstClr>
                  </a:outerShdw>
                </a:effectLst>
              </a:rPr>
              <a:t>drip</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irrigation</a:t>
            </a:r>
            <a:r>
              <a:rPr lang="fi-FI" sz="1600" dirty="0">
                <a:solidFill>
                  <a:schemeClr val="bg1"/>
                </a:solidFill>
                <a:effectLst>
                  <a:outerShdw blurRad="165100" algn="ctr" rotWithShape="0">
                    <a:prstClr val="black">
                      <a:alpha val="6000"/>
                    </a:prstClr>
                  </a:outerShdw>
                </a:effectLst>
              </a:rPr>
              <a:t> and 			</a:t>
            </a:r>
            <a:r>
              <a:rPr lang="fi-FI" sz="1600" dirty="0" err="1">
                <a:solidFill>
                  <a:schemeClr val="bg1"/>
                </a:solidFill>
                <a:effectLst>
                  <a:outerShdw blurRad="165100" algn="ctr" rotWithShape="0">
                    <a:prstClr val="black">
                      <a:alpha val="6000"/>
                    </a:prstClr>
                  </a:outerShdw>
                </a:effectLst>
              </a:rPr>
              <a:t>cultivation</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under</a:t>
            </a:r>
            <a:r>
              <a:rPr lang="fi-FI" sz="1600" dirty="0">
                <a:solidFill>
                  <a:schemeClr val="bg1"/>
                </a:solidFill>
                <a:effectLst>
                  <a:outerShdw blurRad="165100" algn="ctr" rotWithShape="0">
                    <a:prstClr val="black">
                      <a:alpha val="6000"/>
                    </a:prstClr>
                  </a:outerShdw>
                </a:effectLst>
              </a:rPr>
              <a:t> cover help </a:t>
            </a:r>
            <a:r>
              <a:rPr lang="fi-FI" sz="1600" dirty="0" err="1">
                <a:solidFill>
                  <a:schemeClr val="bg1"/>
                </a:solidFill>
                <a:effectLst>
                  <a:outerShdw blurRad="165100" algn="ctr" rotWithShape="0">
                    <a:prstClr val="black">
                      <a:alpha val="6000"/>
                    </a:prstClr>
                  </a:outerShdw>
                </a:effectLst>
              </a:rPr>
              <a:t>protect</a:t>
            </a:r>
            <a:r>
              <a:rPr lang="fi-FI" sz="1600" dirty="0">
                <a:solidFill>
                  <a:schemeClr val="bg1"/>
                </a:solidFill>
                <a:effectLst>
                  <a:outerShdw blurRad="165100" algn="ctr" rotWithShape="0">
                    <a:prstClr val="black">
                      <a:alpha val="6000"/>
                    </a:prstClr>
                  </a:outerShdw>
                </a:effectLst>
              </a:rPr>
              <a:t> the </a:t>
            </a:r>
            <a:r>
              <a:rPr lang="fi-FI" sz="1600" dirty="0" err="1">
                <a:solidFill>
                  <a:schemeClr val="bg1"/>
                </a:solidFill>
                <a:effectLst>
                  <a:outerShdw blurRad="165100" algn="ctr" rotWithShape="0">
                    <a:prstClr val="black">
                      <a:alpha val="6000"/>
                    </a:prstClr>
                  </a:outerShdw>
                </a:effectLst>
              </a:rPr>
              <a:t>environment</a:t>
            </a:r>
            <a:r>
              <a:rPr lang="fi-FI" sz="1600" dirty="0">
                <a:solidFill>
                  <a:schemeClr val="bg1"/>
                </a:solidFill>
                <a:effectLst>
                  <a:outerShdw blurRad="165100" algn="ctr" rotWithShape="0">
                    <a:prstClr val="black">
                      <a:alpha val="6000"/>
                    </a:prstClr>
                  </a:outerShdw>
                </a:effectLst>
              </a:rPr>
              <a:t>.</a:t>
            </a:r>
          </a:p>
          <a:p>
            <a:pPr>
              <a:tabLst>
                <a:tab pos="388938" algn="l"/>
                <a:tab pos="746125" algn="l"/>
              </a:tabLst>
            </a:pPr>
            <a:r>
              <a:rPr lang="fi-FI" sz="1600" dirty="0">
                <a:solidFill>
                  <a:schemeClr val="bg1"/>
                </a:solidFill>
                <a:effectLst>
                  <a:outerShdw blurRad="165100" algn="ctr" rotWithShape="0">
                    <a:prstClr val="black">
                      <a:alpha val="6000"/>
                    </a:prstClr>
                  </a:outerShdw>
                </a:effectLst>
              </a:rPr>
              <a:t>	-	Eco-</a:t>
            </a:r>
            <a:r>
              <a:rPr lang="fi-FI" sz="1600" dirty="0" err="1">
                <a:solidFill>
                  <a:schemeClr val="bg1"/>
                </a:solidFill>
                <a:effectLst>
                  <a:outerShdw blurRad="165100" algn="ctr" rotWithShape="0">
                    <a:prstClr val="black">
                      <a:alpha val="6000"/>
                    </a:prstClr>
                  </a:outerShdw>
                </a:effectLst>
              </a:rPr>
              <a:t>friendly</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stoves</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consume</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less</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firewood</a:t>
            </a:r>
            <a:r>
              <a:rPr lang="fi-FI" sz="1600" dirty="0">
                <a:solidFill>
                  <a:schemeClr val="bg1"/>
                </a:solidFill>
                <a:effectLst>
                  <a:outerShdw blurRad="165100" algn="ctr" rotWithShape="0">
                    <a:prstClr val="black">
                      <a:alpha val="6000"/>
                    </a:prstClr>
                  </a:outerShdw>
                </a:effectLst>
              </a:rPr>
              <a:t>.</a:t>
            </a:r>
          </a:p>
          <a:p>
            <a:pPr>
              <a:tabLst>
                <a:tab pos="388938" algn="l"/>
                <a:tab pos="746125" algn="l"/>
              </a:tabLst>
            </a:pPr>
            <a:r>
              <a:rPr lang="fi-FI" sz="1600" dirty="0">
                <a:solidFill>
                  <a:schemeClr val="bg1"/>
                </a:solidFill>
                <a:effectLst>
                  <a:outerShdw blurRad="165100" algn="ctr" rotWithShape="0">
                    <a:prstClr val="black">
                      <a:alpha val="6000"/>
                    </a:prstClr>
                  </a:outerShdw>
                </a:effectLst>
              </a:rPr>
              <a:t>	-	</a:t>
            </a:r>
            <a:r>
              <a:rPr lang="fi-FI" sz="1600" dirty="0" err="1">
                <a:solidFill>
                  <a:schemeClr val="bg1"/>
                </a:solidFill>
                <a:effectLst>
                  <a:outerShdw blurRad="165100" algn="ctr" rotWithShape="0">
                    <a:prstClr val="black">
                      <a:alpha val="6000"/>
                    </a:prstClr>
                  </a:outerShdw>
                </a:effectLst>
              </a:rPr>
              <a:t>Maintaining</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biodiversity</a:t>
            </a:r>
            <a:r>
              <a:rPr lang="fi-FI" sz="1600" dirty="0">
                <a:solidFill>
                  <a:schemeClr val="bg1"/>
                </a:solidFill>
                <a:effectLst>
                  <a:outerShdw blurRad="165100" algn="ctr" rotWithShape="0">
                    <a:prstClr val="black">
                      <a:alpha val="6000"/>
                    </a:prstClr>
                  </a:outerShdw>
                </a:effectLst>
              </a:rPr>
              <a:t>.</a:t>
            </a:r>
          </a:p>
          <a:p>
            <a:pPr>
              <a:tabLst>
                <a:tab pos="388938" algn="l"/>
                <a:tab pos="746125" algn="l"/>
              </a:tabLst>
            </a:pPr>
            <a:endParaRPr lang="fi-FI" sz="1600" dirty="0">
              <a:solidFill>
                <a:schemeClr val="bg1"/>
              </a:solidFill>
              <a:effectLst>
                <a:outerShdw blurRad="165100" algn="ctr" rotWithShape="0">
                  <a:prstClr val="black">
                    <a:alpha val="6000"/>
                  </a:prstClr>
                </a:outerShdw>
              </a:effectLst>
            </a:endParaRPr>
          </a:p>
          <a:p>
            <a:pPr>
              <a:tabLst>
                <a:tab pos="388938" algn="l"/>
                <a:tab pos="746125" algn="l"/>
              </a:tabLst>
            </a:pPr>
            <a:r>
              <a:rPr lang="fi-FI" sz="1600" dirty="0">
                <a:solidFill>
                  <a:schemeClr val="bg1"/>
                </a:solidFill>
                <a:effectLst>
                  <a:outerShdw blurRad="165100" algn="ctr" rotWithShape="0">
                    <a:prstClr val="black">
                      <a:alpha val="6000"/>
                    </a:prstClr>
                  </a:outerShdw>
                </a:effectLst>
              </a:rPr>
              <a:t>•	Financial and food </a:t>
            </a:r>
            <a:r>
              <a:rPr lang="fi-FI" sz="1600" dirty="0" err="1">
                <a:solidFill>
                  <a:schemeClr val="bg1"/>
                </a:solidFill>
                <a:effectLst>
                  <a:outerShdw blurRad="165100" algn="ctr" rotWithShape="0">
                    <a:prstClr val="black">
                      <a:alpha val="6000"/>
                    </a:prstClr>
                  </a:outerShdw>
                </a:effectLst>
              </a:rPr>
              <a:t>aid</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are</a:t>
            </a:r>
            <a:r>
              <a:rPr lang="fi-FI" sz="1600" dirty="0">
                <a:solidFill>
                  <a:schemeClr val="bg1"/>
                </a:solidFill>
                <a:effectLst>
                  <a:outerShdw blurRad="165100" algn="ctr" rotWithShape="0">
                    <a:prstClr val="black">
                      <a:alpha val="6000"/>
                    </a:prstClr>
                  </a:outerShdw>
                </a:effectLst>
              </a:rPr>
              <a:t> a </a:t>
            </a:r>
            <a:r>
              <a:rPr lang="fi-FI" sz="1600" dirty="0" err="1">
                <a:solidFill>
                  <a:schemeClr val="bg1"/>
                </a:solidFill>
                <a:effectLst>
                  <a:outerShdw blurRad="165100" algn="ctr" rotWithShape="0">
                    <a:prstClr val="black">
                      <a:alpha val="6000"/>
                    </a:prstClr>
                  </a:outerShdw>
                </a:effectLst>
              </a:rPr>
              <a:t>necessity</a:t>
            </a:r>
            <a:r>
              <a:rPr lang="fi-FI" sz="1600" dirty="0">
                <a:solidFill>
                  <a:schemeClr val="bg1"/>
                </a:solidFill>
                <a:effectLst>
                  <a:outerShdw blurRad="165100" algn="ctr" rotWithShape="0">
                    <a:prstClr val="black">
                      <a:alpha val="6000"/>
                    </a:prstClr>
                  </a:outerShdw>
                </a:effectLst>
              </a:rPr>
              <a:t> for </a:t>
            </a:r>
            <a:r>
              <a:rPr lang="fi-FI" sz="1600" dirty="0" err="1">
                <a:solidFill>
                  <a:schemeClr val="bg1"/>
                </a:solidFill>
                <a:effectLst>
                  <a:outerShdw blurRad="165100" algn="ctr" rotWithShape="0">
                    <a:prstClr val="black">
                      <a:alpha val="6000"/>
                    </a:prstClr>
                  </a:outerShdw>
                </a:effectLst>
              </a:rPr>
              <a:t>many</a:t>
            </a:r>
            <a:r>
              <a:rPr lang="fi-FI" sz="1600" dirty="0">
                <a:solidFill>
                  <a:schemeClr val="bg1"/>
                </a:solidFill>
                <a:effectLst>
                  <a:outerShdw blurRad="165100" algn="ctr" rotWithShape="0">
                    <a:prstClr val="black">
                      <a:alpha val="6000"/>
                    </a:prstClr>
                  </a:outerShdw>
                </a:effectLst>
              </a:rPr>
              <a:t> 	</a:t>
            </a:r>
            <a:r>
              <a:rPr lang="fi-FI" sz="1600" dirty="0" err="1">
                <a:solidFill>
                  <a:schemeClr val="bg1"/>
                </a:solidFill>
                <a:effectLst>
                  <a:outerShdw blurRad="165100" algn="ctr" rotWithShape="0">
                    <a:prstClr val="black">
                      <a:alpha val="6000"/>
                    </a:prstClr>
                  </a:outerShdw>
                </a:effectLst>
              </a:rPr>
              <a:t>refugees</a:t>
            </a:r>
            <a:r>
              <a:rPr lang="fi-FI" sz="1600" dirty="0">
                <a:solidFill>
                  <a:schemeClr val="bg1"/>
                </a:solidFill>
                <a:effectLst>
                  <a:outerShdw blurRad="165100" algn="ctr" rotWithShape="0">
                    <a:prstClr val="black">
                      <a:alpha val="6000"/>
                    </a:prstClr>
                  </a:outerShdw>
                </a:effectLst>
              </a:rPr>
              <a:t>.</a:t>
            </a:r>
          </a:p>
        </p:txBody>
      </p:sp>
    </p:spTree>
    <p:extLst>
      <p:ext uri="{BB962C8B-B14F-4D97-AF65-F5344CB8AC3E}">
        <p14:creationId xmlns:p14="http://schemas.microsoft.com/office/powerpoint/2010/main" val="31071211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AFB5A23-9F42-DA4B-AEEE-F1F6A14995D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ln>
            <a:noFill/>
          </a:ln>
        </p:spPr>
      </p:pic>
      <p:sp>
        <p:nvSpPr>
          <p:cNvPr id="2" name="Rektangel 1">
            <a:extLst>
              <a:ext uri="{FF2B5EF4-FFF2-40B4-BE49-F238E27FC236}">
                <a16:creationId xmlns:a16="http://schemas.microsoft.com/office/drawing/2014/main" id="{52653EDB-E39E-EA48-A871-0E2523E8FCAE}"/>
              </a:ext>
            </a:extLst>
          </p:cNvPr>
          <p:cNvSpPr/>
          <p:nvPr/>
        </p:nvSpPr>
        <p:spPr>
          <a:xfrm>
            <a:off x="6427304" y="2171699"/>
            <a:ext cx="5764696" cy="3606801"/>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FI" sz="4800" b="1" dirty="0"/>
          </a:p>
        </p:txBody>
      </p:sp>
      <p:sp>
        <p:nvSpPr>
          <p:cNvPr id="8" name="textruta 7">
            <a:extLst>
              <a:ext uri="{FF2B5EF4-FFF2-40B4-BE49-F238E27FC236}">
                <a16:creationId xmlns:a16="http://schemas.microsoft.com/office/drawing/2014/main" id="{FC436953-B3BF-1B4F-9B6A-5D19D9C90A3C}"/>
              </a:ext>
            </a:extLst>
          </p:cNvPr>
          <p:cNvSpPr txBox="1"/>
          <p:nvPr/>
        </p:nvSpPr>
        <p:spPr>
          <a:xfrm>
            <a:off x="2428017" y="489119"/>
            <a:ext cx="9433783" cy="1446550"/>
          </a:xfrm>
          <a:prstGeom prst="rect">
            <a:avLst/>
          </a:prstGeom>
          <a:noFill/>
        </p:spPr>
        <p:txBody>
          <a:bodyPr wrap="square" rtlCol="0">
            <a:spAutoFit/>
          </a:bodyPr>
          <a:lstStyle/>
          <a:p>
            <a:pPr algn="r"/>
            <a:r>
              <a:rPr lang="fi-FI" sz="4400" cap="all" dirty="0">
                <a:solidFill>
                  <a:schemeClr val="bg1"/>
                </a:solidFill>
                <a:effectLst>
                  <a:outerShdw blurRad="558800" algn="ctr" rotWithShape="0">
                    <a:prstClr val="black">
                      <a:alpha val="64000"/>
                    </a:prstClr>
                  </a:outerShdw>
                </a:effectLst>
                <a:latin typeface="+mj-lt"/>
              </a:rPr>
              <a:t>THE EFFECTS CAN BE SEEN IN GLOBAL POLITICS</a:t>
            </a:r>
            <a:endParaRPr lang="sv-FI" sz="4400" cap="all" dirty="0">
              <a:solidFill>
                <a:schemeClr val="bg1"/>
              </a:solidFill>
              <a:effectLst>
                <a:outerShdw blurRad="558800" algn="ctr" rotWithShape="0">
                  <a:prstClr val="black">
                    <a:alpha val="64000"/>
                  </a:prstClr>
                </a:outerShdw>
              </a:effectLst>
              <a:latin typeface="+mj-lt"/>
            </a:endParaRPr>
          </a:p>
        </p:txBody>
      </p:sp>
      <p:sp>
        <p:nvSpPr>
          <p:cNvPr id="9" name="textruta 8">
            <a:extLst>
              <a:ext uri="{FF2B5EF4-FFF2-40B4-BE49-F238E27FC236}">
                <a16:creationId xmlns:a16="http://schemas.microsoft.com/office/drawing/2014/main" id="{D95558CC-8316-FF40-8212-9E5D0BC971F9}"/>
              </a:ext>
            </a:extLst>
          </p:cNvPr>
          <p:cNvSpPr txBox="1"/>
          <p:nvPr/>
        </p:nvSpPr>
        <p:spPr>
          <a:xfrm>
            <a:off x="6886196" y="2324100"/>
            <a:ext cx="4868482" cy="3293209"/>
          </a:xfrm>
          <a:prstGeom prst="rect">
            <a:avLst/>
          </a:prstGeom>
          <a:noFill/>
        </p:spPr>
        <p:txBody>
          <a:bodyPr wrap="square" rtlCol="0">
            <a:spAutoFit/>
          </a:bodyPr>
          <a:lstStyle/>
          <a:p>
            <a:pPr>
              <a:tabLst>
                <a:tab pos="388938" algn="l"/>
                <a:tab pos="746125" algn="l"/>
              </a:tabLst>
            </a:pPr>
            <a:r>
              <a:rPr lang="fi-FI" sz="1600" dirty="0">
                <a:solidFill>
                  <a:schemeClr val="bg1"/>
                </a:solidFill>
                <a:effectLst>
                  <a:outerShdw blurRad="1079500" algn="ctr" rotWithShape="0">
                    <a:prstClr val="black">
                      <a:alpha val="42000"/>
                    </a:prstClr>
                  </a:outerShdw>
                </a:effectLst>
              </a:rPr>
              <a:t>•	</a:t>
            </a:r>
            <a:r>
              <a:rPr lang="fi-FI" sz="1600" dirty="0" err="1">
                <a:solidFill>
                  <a:schemeClr val="bg1"/>
                </a:solidFill>
                <a:effectLst>
                  <a:outerShdw blurRad="1079500" algn="ctr" rotWithShape="0">
                    <a:prstClr val="black">
                      <a:alpha val="42000"/>
                    </a:prstClr>
                  </a:outerShdw>
                </a:effectLst>
              </a:rPr>
              <a:t>Many</a:t>
            </a:r>
            <a:r>
              <a:rPr lang="fi-FI" sz="1600" dirty="0">
                <a:solidFill>
                  <a:schemeClr val="bg1"/>
                </a:solidFill>
                <a:effectLst>
                  <a:outerShdw blurRad="1079500" algn="ctr" rotWithShape="0">
                    <a:prstClr val="black">
                      <a:alpha val="42000"/>
                    </a:prstClr>
                  </a:outerShdw>
                </a:effectLst>
              </a:rPr>
              <a:t> </a:t>
            </a:r>
            <a:r>
              <a:rPr lang="fi-FI" sz="1600" dirty="0" err="1">
                <a:solidFill>
                  <a:schemeClr val="bg1"/>
                </a:solidFill>
                <a:effectLst>
                  <a:outerShdw blurRad="1079500" algn="ctr" rotWithShape="0">
                    <a:prstClr val="black">
                      <a:alpha val="42000"/>
                    </a:prstClr>
                  </a:outerShdw>
                </a:effectLst>
              </a:rPr>
              <a:t>are</a:t>
            </a:r>
            <a:r>
              <a:rPr lang="fi-FI" sz="1600" dirty="0">
                <a:solidFill>
                  <a:schemeClr val="bg1"/>
                </a:solidFill>
                <a:effectLst>
                  <a:outerShdw blurRad="1079500" algn="ctr" rotWithShape="0">
                    <a:prstClr val="black">
                      <a:alpha val="42000"/>
                    </a:prstClr>
                  </a:outerShdw>
                </a:effectLst>
              </a:rPr>
              <a:t> </a:t>
            </a:r>
            <a:r>
              <a:rPr lang="fi-FI" sz="1600" dirty="0" err="1">
                <a:solidFill>
                  <a:schemeClr val="bg1"/>
                </a:solidFill>
                <a:effectLst>
                  <a:outerShdw blurRad="1079500" algn="ctr" rotWithShape="0">
                    <a:prstClr val="black">
                      <a:alpha val="42000"/>
                    </a:prstClr>
                  </a:outerShdw>
                </a:effectLst>
              </a:rPr>
              <a:t>under</a:t>
            </a:r>
            <a:r>
              <a:rPr lang="fi-FI" sz="1600" dirty="0">
                <a:solidFill>
                  <a:schemeClr val="bg1"/>
                </a:solidFill>
                <a:effectLst>
                  <a:outerShdw blurRad="1079500" algn="ctr" rotWithShape="0">
                    <a:prstClr val="black">
                      <a:alpha val="42000"/>
                    </a:prstClr>
                  </a:outerShdw>
                </a:effectLst>
              </a:rPr>
              <a:t> the </a:t>
            </a:r>
            <a:r>
              <a:rPr lang="fi-FI" sz="1600" dirty="0" err="1">
                <a:solidFill>
                  <a:schemeClr val="bg1"/>
                </a:solidFill>
                <a:effectLst>
                  <a:outerShdw blurRad="1079500" algn="ctr" rotWithShape="0">
                    <a:prstClr val="black">
                      <a:alpha val="42000"/>
                    </a:prstClr>
                  </a:outerShdw>
                </a:effectLst>
              </a:rPr>
              <a:t>false</a:t>
            </a:r>
            <a:r>
              <a:rPr lang="fi-FI" sz="1600" dirty="0">
                <a:solidFill>
                  <a:schemeClr val="bg1"/>
                </a:solidFill>
                <a:effectLst>
                  <a:outerShdw blurRad="1079500" algn="ctr" rotWithShape="0">
                    <a:prstClr val="black">
                      <a:alpha val="42000"/>
                    </a:prstClr>
                  </a:outerShdw>
                </a:effectLst>
              </a:rPr>
              <a:t> impression </a:t>
            </a:r>
            <a:r>
              <a:rPr lang="fi-FI" sz="1600" dirty="0" err="1">
                <a:solidFill>
                  <a:schemeClr val="bg1"/>
                </a:solidFill>
                <a:effectLst>
                  <a:outerShdw blurRad="1079500" algn="ctr" rotWithShape="0">
                    <a:prstClr val="black">
                      <a:alpha val="42000"/>
                    </a:prstClr>
                  </a:outerShdw>
                </a:effectLst>
              </a:rPr>
              <a:t>that</a:t>
            </a:r>
            <a:r>
              <a:rPr lang="fi-FI" sz="1600" dirty="0">
                <a:solidFill>
                  <a:schemeClr val="bg1"/>
                </a:solidFill>
                <a:effectLst>
                  <a:outerShdw blurRad="1079500" algn="ctr" rotWithShape="0">
                    <a:prstClr val="black">
                      <a:alpha val="42000"/>
                    </a:prstClr>
                  </a:outerShdw>
                </a:effectLst>
              </a:rPr>
              <a:t> the 	</a:t>
            </a:r>
            <a:r>
              <a:rPr lang="fi-FI" sz="1600" dirty="0" err="1">
                <a:solidFill>
                  <a:schemeClr val="bg1"/>
                </a:solidFill>
                <a:effectLst>
                  <a:outerShdw blurRad="1079500" algn="ctr" rotWithShape="0">
                    <a:prstClr val="black">
                      <a:alpha val="42000"/>
                    </a:prstClr>
                  </a:outerShdw>
                </a:effectLst>
              </a:rPr>
              <a:t>destination</a:t>
            </a:r>
            <a:r>
              <a:rPr lang="fi-FI" sz="1600" dirty="0">
                <a:solidFill>
                  <a:schemeClr val="bg1"/>
                </a:solidFill>
                <a:effectLst>
                  <a:outerShdw blurRad="1079500" algn="ctr" rotWithShape="0">
                    <a:prstClr val="black">
                      <a:alpha val="42000"/>
                    </a:prstClr>
                  </a:outerShdw>
                </a:effectLst>
              </a:rPr>
              <a:t> of </a:t>
            </a:r>
            <a:r>
              <a:rPr lang="fi-FI" sz="1600" dirty="0" err="1">
                <a:solidFill>
                  <a:schemeClr val="bg1"/>
                </a:solidFill>
                <a:effectLst>
                  <a:outerShdw blurRad="1079500" algn="ctr" rotWithShape="0">
                    <a:prstClr val="black">
                      <a:alpha val="42000"/>
                    </a:prstClr>
                  </a:outerShdw>
                </a:effectLst>
              </a:rPr>
              <a:t>climate</a:t>
            </a:r>
            <a:r>
              <a:rPr lang="fi-FI" sz="1600" dirty="0">
                <a:solidFill>
                  <a:schemeClr val="bg1"/>
                </a:solidFill>
                <a:effectLst>
                  <a:outerShdw blurRad="1079500" algn="ctr" rotWithShape="0">
                    <a:prstClr val="black">
                      <a:alpha val="42000"/>
                    </a:prstClr>
                  </a:outerShdw>
                </a:effectLst>
              </a:rPr>
              <a:t> </a:t>
            </a:r>
            <a:r>
              <a:rPr lang="fi-FI" sz="1600" dirty="0" err="1">
                <a:solidFill>
                  <a:schemeClr val="bg1"/>
                </a:solidFill>
                <a:effectLst>
                  <a:outerShdw blurRad="1079500" algn="ctr" rotWithShape="0">
                    <a:prstClr val="black">
                      <a:alpha val="42000"/>
                    </a:prstClr>
                  </a:outerShdw>
                </a:effectLst>
              </a:rPr>
              <a:t>migration</a:t>
            </a:r>
            <a:r>
              <a:rPr lang="fi-FI" sz="1600" dirty="0">
                <a:solidFill>
                  <a:schemeClr val="bg1"/>
                </a:solidFill>
                <a:effectLst>
                  <a:outerShdw blurRad="1079500" algn="ctr" rotWithShape="0">
                    <a:prstClr val="black">
                      <a:alpha val="42000"/>
                    </a:prstClr>
                  </a:outerShdw>
                </a:effectLst>
              </a:rPr>
              <a:t> is Europe.</a:t>
            </a:r>
          </a:p>
          <a:p>
            <a:pPr>
              <a:tabLst>
                <a:tab pos="388938" algn="l"/>
                <a:tab pos="746125" algn="l"/>
              </a:tabLst>
            </a:pPr>
            <a:endParaRPr lang="fi-FI" sz="1600" dirty="0">
              <a:solidFill>
                <a:schemeClr val="bg1"/>
              </a:solidFill>
              <a:effectLst>
                <a:outerShdw blurRad="1079500" algn="ctr" rotWithShape="0">
                  <a:prstClr val="black">
                    <a:alpha val="42000"/>
                  </a:prstClr>
                </a:outerShdw>
              </a:effectLst>
            </a:endParaRPr>
          </a:p>
          <a:p>
            <a:pPr>
              <a:tabLst>
                <a:tab pos="388938" algn="l"/>
                <a:tab pos="746125" algn="l"/>
              </a:tabLst>
            </a:pPr>
            <a:r>
              <a:rPr lang="fi-FI" sz="1600" dirty="0">
                <a:solidFill>
                  <a:schemeClr val="bg1"/>
                </a:solidFill>
                <a:effectLst>
                  <a:outerShdw blurRad="1079500" algn="ctr" rotWithShape="0">
                    <a:prstClr val="black">
                      <a:alpha val="42000"/>
                    </a:prstClr>
                  </a:outerShdw>
                </a:effectLst>
              </a:rPr>
              <a:t>•	In the </a:t>
            </a:r>
            <a:r>
              <a:rPr lang="fi-FI" sz="1600" dirty="0" err="1">
                <a:solidFill>
                  <a:schemeClr val="bg1"/>
                </a:solidFill>
                <a:effectLst>
                  <a:outerShdw blurRad="1079500" algn="ctr" rotWithShape="0">
                    <a:prstClr val="black">
                      <a:alpha val="42000"/>
                    </a:prstClr>
                  </a:outerShdw>
                </a:effectLst>
              </a:rPr>
              <a:t>discussion</a:t>
            </a:r>
            <a:r>
              <a:rPr lang="fi-FI" sz="1600" dirty="0">
                <a:solidFill>
                  <a:schemeClr val="bg1"/>
                </a:solidFill>
                <a:effectLst>
                  <a:outerShdw blurRad="1079500" algn="ctr" rotWithShape="0">
                    <a:prstClr val="black">
                      <a:alpha val="42000"/>
                    </a:prstClr>
                  </a:outerShdw>
                </a:effectLst>
              </a:rPr>
              <a:t> on </a:t>
            </a:r>
            <a:r>
              <a:rPr lang="fi-FI" sz="1600" dirty="0" err="1">
                <a:solidFill>
                  <a:schemeClr val="bg1"/>
                </a:solidFill>
                <a:effectLst>
                  <a:outerShdw blurRad="1079500" algn="ctr" rotWithShape="0">
                    <a:prstClr val="black">
                      <a:alpha val="42000"/>
                    </a:prstClr>
                  </a:outerShdw>
                </a:effectLst>
              </a:rPr>
              <a:t>migration</a:t>
            </a:r>
            <a:r>
              <a:rPr lang="fi-FI" sz="1600" dirty="0">
                <a:solidFill>
                  <a:schemeClr val="bg1"/>
                </a:solidFill>
                <a:effectLst>
                  <a:outerShdw blurRad="1079500" algn="ctr" rotWithShape="0">
                    <a:prstClr val="black">
                      <a:alpha val="42000"/>
                    </a:prstClr>
                  </a:outerShdw>
                </a:effectLst>
              </a:rPr>
              <a:t>, </a:t>
            </a:r>
            <a:r>
              <a:rPr lang="fi-FI" sz="1600" dirty="0" err="1">
                <a:solidFill>
                  <a:schemeClr val="bg1"/>
                </a:solidFill>
                <a:effectLst>
                  <a:outerShdw blurRad="1079500" algn="ctr" rotWithShape="0">
                    <a:prstClr val="black">
                      <a:alpha val="42000"/>
                    </a:prstClr>
                  </a:outerShdw>
                </a:effectLst>
              </a:rPr>
              <a:t>security</a:t>
            </a:r>
            <a:r>
              <a:rPr lang="fi-FI" sz="1600" dirty="0">
                <a:solidFill>
                  <a:schemeClr val="bg1"/>
                </a:solidFill>
                <a:effectLst>
                  <a:outerShdw blurRad="1079500" algn="ctr" rotWithShape="0">
                    <a:prstClr val="black">
                      <a:alpha val="42000"/>
                    </a:prstClr>
                  </a:outerShdw>
                </a:effectLst>
              </a:rPr>
              <a:t> is 	</a:t>
            </a:r>
            <a:r>
              <a:rPr lang="fi-FI" sz="1600" dirty="0" err="1">
                <a:solidFill>
                  <a:schemeClr val="bg1"/>
                </a:solidFill>
                <a:effectLst>
                  <a:outerShdw blurRad="1079500" algn="ctr" rotWithShape="0">
                    <a:prstClr val="black">
                      <a:alpha val="42000"/>
                    </a:prstClr>
                  </a:outerShdw>
                </a:effectLst>
              </a:rPr>
              <a:t>often</a:t>
            </a:r>
            <a:r>
              <a:rPr lang="fi-FI" sz="1600" dirty="0">
                <a:solidFill>
                  <a:schemeClr val="bg1"/>
                </a:solidFill>
                <a:effectLst>
                  <a:outerShdw blurRad="1079500" algn="ctr" rotWithShape="0">
                    <a:prstClr val="black">
                      <a:alpha val="42000"/>
                    </a:prstClr>
                  </a:outerShdw>
                </a:effectLst>
              </a:rPr>
              <a:t> a </a:t>
            </a:r>
            <a:r>
              <a:rPr lang="fi-FI" sz="1600" dirty="0" err="1">
                <a:solidFill>
                  <a:schemeClr val="bg1"/>
                </a:solidFill>
                <a:effectLst>
                  <a:outerShdw blurRad="1079500" algn="ctr" rotWithShape="0">
                    <a:prstClr val="black">
                      <a:alpha val="42000"/>
                    </a:prstClr>
                  </a:outerShdw>
                </a:effectLst>
              </a:rPr>
              <a:t>central</a:t>
            </a:r>
            <a:r>
              <a:rPr lang="fi-FI" sz="1600" dirty="0">
                <a:solidFill>
                  <a:schemeClr val="bg1"/>
                </a:solidFill>
                <a:effectLst>
                  <a:outerShdw blurRad="1079500" algn="ctr" rotWithShape="0">
                    <a:prstClr val="black">
                      <a:alpha val="42000"/>
                    </a:prstClr>
                  </a:outerShdw>
                </a:effectLst>
              </a:rPr>
              <a:t> </a:t>
            </a:r>
            <a:r>
              <a:rPr lang="fi-FI" sz="1600" dirty="0" err="1">
                <a:solidFill>
                  <a:schemeClr val="bg1"/>
                </a:solidFill>
                <a:effectLst>
                  <a:outerShdw blurRad="1079500" algn="ctr" rotWithShape="0">
                    <a:prstClr val="black">
                      <a:alpha val="42000"/>
                    </a:prstClr>
                  </a:outerShdw>
                </a:effectLst>
              </a:rPr>
              <a:t>theme</a:t>
            </a:r>
            <a:r>
              <a:rPr lang="fi-FI" sz="1600" dirty="0">
                <a:solidFill>
                  <a:schemeClr val="bg1"/>
                </a:solidFill>
                <a:effectLst>
                  <a:outerShdw blurRad="1079500" algn="ctr" rotWithShape="0">
                    <a:prstClr val="black">
                      <a:alpha val="42000"/>
                    </a:prstClr>
                  </a:outerShdw>
                </a:effectLst>
              </a:rPr>
              <a:t>. </a:t>
            </a:r>
            <a:r>
              <a:rPr lang="fi-FI" sz="1600" dirty="0" err="1">
                <a:solidFill>
                  <a:schemeClr val="bg1"/>
                </a:solidFill>
                <a:effectLst>
                  <a:outerShdw blurRad="1079500" algn="ctr" rotWithShape="0">
                    <a:prstClr val="black">
                      <a:alpha val="42000"/>
                    </a:prstClr>
                  </a:outerShdw>
                </a:effectLst>
              </a:rPr>
              <a:t>Instead</a:t>
            </a:r>
            <a:r>
              <a:rPr lang="fi-FI" sz="1600" dirty="0">
                <a:solidFill>
                  <a:schemeClr val="bg1"/>
                </a:solidFill>
                <a:effectLst>
                  <a:outerShdw blurRad="1079500" algn="ctr" rotWithShape="0">
                    <a:prstClr val="black">
                      <a:alpha val="42000"/>
                    </a:prstClr>
                  </a:outerShdw>
                </a:effectLst>
              </a:rPr>
              <a:t>, the </a:t>
            </a:r>
            <a:r>
              <a:rPr lang="fi-FI" sz="1600" dirty="0" err="1">
                <a:solidFill>
                  <a:schemeClr val="bg1"/>
                </a:solidFill>
                <a:effectLst>
                  <a:outerShdw blurRad="1079500" algn="ctr" rotWithShape="0">
                    <a:prstClr val="black">
                      <a:alpha val="42000"/>
                    </a:prstClr>
                  </a:outerShdw>
                </a:effectLst>
              </a:rPr>
              <a:t>focus</a:t>
            </a:r>
            <a:r>
              <a:rPr lang="fi-FI" sz="1600" dirty="0">
                <a:solidFill>
                  <a:schemeClr val="bg1"/>
                </a:solidFill>
                <a:effectLst>
                  <a:outerShdw blurRad="1079500" algn="ctr" rotWithShape="0">
                    <a:prstClr val="black">
                      <a:alpha val="42000"/>
                    </a:prstClr>
                  </a:outerShdw>
                </a:effectLst>
              </a:rPr>
              <a:t> 	</a:t>
            </a:r>
            <a:r>
              <a:rPr lang="fi-FI" sz="1600" dirty="0" err="1">
                <a:solidFill>
                  <a:schemeClr val="bg1"/>
                </a:solidFill>
                <a:effectLst>
                  <a:outerShdw blurRad="1079500" algn="ctr" rotWithShape="0">
                    <a:prstClr val="black">
                      <a:alpha val="42000"/>
                    </a:prstClr>
                  </a:outerShdw>
                </a:effectLst>
              </a:rPr>
              <a:t>should</a:t>
            </a:r>
            <a:r>
              <a:rPr lang="fi-FI" sz="1600" dirty="0">
                <a:solidFill>
                  <a:schemeClr val="bg1"/>
                </a:solidFill>
                <a:effectLst>
                  <a:outerShdw blurRad="1079500" algn="ctr" rotWithShape="0">
                    <a:prstClr val="black">
                      <a:alpha val="42000"/>
                    </a:prstClr>
                  </a:outerShdw>
                </a:effectLst>
              </a:rPr>
              <a:t> </a:t>
            </a:r>
            <a:r>
              <a:rPr lang="fi-FI" sz="1600" dirty="0" err="1">
                <a:solidFill>
                  <a:schemeClr val="bg1"/>
                </a:solidFill>
                <a:effectLst>
                  <a:outerShdw blurRad="1079500" algn="ctr" rotWithShape="0">
                    <a:prstClr val="black">
                      <a:alpha val="42000"/>
                    </a:prstClr>
                  </a:outerShdw>
                </a:effectLst>
              </a:rPr>
              <a:t>be</a:t>
            </a:r>
            <a:r>
              <a:rPr lang="fi-FI" sz="1600" dirty="0">
                <a:solidFill>
                  <a:schemeClr val="bg1"/>
                </a:solidFill>
                <a:effectLst>
                  <a:outerShdw blurRad="1079500" algn="ctr" rotWithShape="0">
                    <a:prstClr val="black">
                      <a:alpha val="42000"/>
                    </a:prstClr>
                  </a:outerShdw>
                </a:effectLst>
              </a:rPr>
              <a:t> on </a:t>
            </a:r>
            <a:r>
              <a:rPr lang="fi-FI" sz="1600" dirty="0" err="1">
                <a:solidFill>
                  <a:schemeClr val="bg1"/>
                </a:solidFill>
                <a:effectLst>
                  <a:outerShdw blurRad="1079500" algn="ctr" rotWithShape="0">
                    <a:prstClr val="black">
                      <a:alpha val="42000"/>
                    </a:prstClr>
                  </a:outerShdw>
                </a:effectLst>
              </a:rPr>
              <a:t>development</a:t>
            </a:r>
            <a:r>
              <a:rPr lang="fi-FI" sz="1600" dirty="0">
                <a:solidFill>
                  <a:schemeClr val="bg1"/>
                </a:solidFill>
                <a:effectLst>
                  <a:outerShdw blurRad="1079500" algn="ctr" rotWithShape="0">
                    <a:prstClr val="black">
                      <a:alpha val="42000"/>
                    </a:prstClr>
                  </a:outerShdw>
                </a:effectLst>
              </a:rPr>
              <a:t> </a:t>
            </a:r>
            <a:r>
              <a:rPr lang="fi-FI" sz="1600" dirty="0" err="1">
                <a:solidFill>
                  <a:schemeClr val="bg1"/>
                </a:solidFill>
                <a:effectLst>
                  <a:outerShdw blurRad="1079500" algn="ctr" rotWithShape="0">
                    <a:prstClr val="black">
                      <a:alpha val="42000"/>
                    </a:prstClr>
                  </a:outerShdw>
                </a:effectLst>
              </a:rPr>
              <a:t>policy</a:t>
            </a:r>
            <a:r>
              <a:rPr lang="fi-FI" sz="1600" dirty="0">
                <a:solidFill>
                  <a:schemeClr val="bg1"/>
                </a:solidFill>
                <a:effectLst>
                  <a:outerShdw blurRad="1079500" algn="ctr" rotWithShape="0">
                    <a:prstClr val="black">
                      <a:alpha val="42000"/>
                    </a:prstClr>
                  </a:outerShdw>
                </a:effectLst>
              </a:rPr>
              <a:t>.</a:t>
            </a:r>
          </a:p>
          <a:p>
            <a:pPr>
              <a:tabLst>
                <a:tab pos="388938" algn="l"/>
                <a:tab pos="746125" algn="l"/>
              </a:tabLst>
            </a:pPr>
            <a:endParaRPr lang="fi-FI" sz="1600" dirty="0">
              <a:solidFill>
                <a:schemeClr val="bg1"/>
              </a:solidFill>
              <a:effectLst>
                <a:outerShdw blurRad="1079500" algn="ctr" rotWithShape="0">
                  <a:prstClr val="black">
                    <a:alpha val="42000"/>
                  </a:prstClr>
                </a:outerShdw>
              </a:effectLst>
            </a:endParaRPr>
          </a:p>
          <a:p>
            <a:pPr>
              <a:tabLst>
                <a:tab pos="388938" algn="l"/>
                <a:tab pos="746125" algn="l"/>
              </a:tabLst>
            </a:pPr>
            <a:r>
              <a:rPr lang="fi-FI" sz="1600" dirty="0">
                <a:solidFill>
                  <a:schemeClr val="bg1"/>
                </a:solidFill>
                <a:effectLst>
                  <a:outerShdw blurRad="1079500" algn="ctr" rotWithShape="0">
                    <a:prstClr val="black">
                      <a:alpha val="42000"/>
                    </a:prstClr>
                  </a:outerShdw>
                </a:effectLst>
              </a:rPr>
              <a:t>•	</a:t>
            </a:r>
            <a:r>
              <a:rPr lang="fi-FI" sz="1600" dirty="0" err="1">
                <a:solidFill>
                  <a:schemeClr val="bg1"/>
                </a:solidFill>
                <a:effectLst>
                  <a:outerShdw blurRad="1079500" algn="ctr" rotWithShape="0">
                    <a:prstClr val="black">
                      <a:alpha val="42000"/>
                    </a:prstClr>
                  </a:outerShdw>
                </a:effectLst>
              </a:rPr>
              <a:t>Mitigating</a:t>
            </a:r>
            <a:r>
              <a:rPr lang="fi-FI" sz="1600" dirty="0">
                <a:solidFill>
                  <a:schemeClr val="bg1"/>
                </a:solidFill>
                <a:effectLst>
                  <a:outerShdw blurRad="1079500" algn="ctr" rotWithShape="0">
                    <a:prstClr val="black">
                      <a:alpha val="42000"/>
                    </a:prstClr>
                  </a:outerShdw>
                </a:effectLst>
              </a:rPr>
              <a:t> </a:t>
            </a:r>
            <a:r>
              <a:rPr lang="fi-FI" sz="1600" dirty="0" err="1">
                <a:solidFill>
                  <a:schemeClr val="bg1"/>
                </a:solidFill>
                <a:effectLst>
                  <a:outerShdw blurRad="1079500" algn="ctr" rotWithShape="0">
                    <a:prstClr val="black">
                      <a:alpha val="42000"/>
                    </a:prstClr>
                  </a:outerShdw>
                </a:effectLst>
              </a:rPr>
              <a:t>climate</a:t>
            </a:r>
            <a:r>
              <a:rPr lang="fi-FI" sz="1600" dirty="0">
                <a:solidFill>
                  <a:schemeClr val="bg1"/>
                </a:solidFill>
                <a:effectLst>
                  <a:outerShdw blurRad="1079500" algn="ctr" rotWithShape="0">
                    <a:prstClr val="black">
                      <a:alpha val="42000"/>
                    </a:prstClr>
                  </a:outerShdw>
                </a:effectLst>
              </a:rPr>
              <a:t> </a:t>
            </a:r>
            <a:r>
              <a:rPr lang="fi-FI" sz="1600" dirty="0" err="1">
                <a:solidFill>
                  <a:schemeClr val="bg1"/>
                </a:solidFill>
                <a:effectLst>
                  <a:outerShdw blurRad="1079500" algn="ctr" rotWithShape="0">
                    <a:prstClr val="black">
                      <a:alpha val="42000"/>
                    </a:prstClr>
                  </a:outerShdw>
                </a:effectLst>
              </a:rPr>
              <a:t>change</a:t>
            </a:r>
            <a:r>
              <a:rPr lang="fi-FI" sz="1600" dirty="0">
                <a:solidFill>
                  <a:schemeClr val="bg1"/>
                </a:solidFill>
                <a:effectLst>
                  <a:outerShdw blurRad="1079500" algn="ctr" rotWithShape="0">
                    <a:prstClr val="black">
                      <a:alpha val="42000"/>
                    </a:prstClr>
                  </a:outerShdw>
                </a:effectLst>
              </a:rPr>
              <a:t> </a:t>
            </a:r>
            <a:r>
              <a:rPr lang="fi-FI" sz="1600" dirty="0" err="1">
                <a:solidFill>
                  <a:schemeClr val="bg1"/>
                </a:solidFill>
                <a:effectLst>
                  <a:outerShdw blurRad="1079500" algn="ctr" rotWithShape="0">
                    <a:prstClr val="black">
                      <a:alpha val="42000"/>
                    </a:prstClr>
                  </a:outerShdw>
                </a:effectLst>
              </a:rPr>
              <a:t>may</a:t>
            </a:r>
            <a:r>
              <a:rPr lang="fi-FI" sz="1600" dirty="0">
                <a:solidFill>
                  <a:schemeClr val="bg1"/>
                </a:solidFill>
                <a:effectLst>
                  <a:outerShdw blurRad="1079500" algn="ctr" rotWithShape="0">
                    <a:prstClr val="black">
                      <a:alpha val="42000"/>
                    </a:prstClr>
                  </a:outerShdw>
                </a:effectLst>
              </a:rPr>
              <a:t> </a:t>
            </a:r>
            <a:r>
              <a:rPr lang="fi-FI" sz="1600" dirty="0" err="1">
                <a:solidFill>
                  <a:schemeClr val="bg1"/>
                </a:solidFill>
                <a:effectLst>
                  <a:outerShdw blurRad="1079500" algn="ctr" rotWithShape="0">
                    <a:prstClr val="black">
                      <a:alpha val="42000"/>
                    </a:prstClr>
                  </a:outerShdw>
                </a:effectLst>
              </a:rPr>
              <a:t>change</a:t>
            </a:r>
            <a:r>
              <a:rPr lang="fi-FI" sz="1600" dirty="0">
                <a:solidFill>
                  <a:schemeClr val="bg1"/>
                </a:solidFill>
                <a:effectLst>
                  <a:outerShdw blurRad="1079500" algn="ctr" rotWithShape="0">
                    <a:prstClr val="black">
                      <a:alpha val="42000"/>
                    </a:prstClr>
                  </a:outerShdw>
                </a:effectLst>
              </a:rPr>
              <a:t> the 	</a:t>
            </a:r>
            <a:r>
              <a:rPr lang="fi-FI" sz="1600" dirty="0" err="1">
                <a:solidFill>
                  <a:schemeClr val="bg1"/>
                </a:solidFill>
                <a:effectLst>
                  <a:outerShdw blurRad="1079500" algn="ctr" rotWithShape="0">
                    <a:prstClr val="black">
                      <a:alpha val="42000"/>
                    </a:prstClr>
                  </a:outerShdw>
                </a:effectLst>
              </a:rPr>
              <a:t>existing</a:t>
            </a:r>
            <a:r>
              <a:rPr lang="fi-FI" sz="1600" dirty="0">
                <a:solidFill>
                  <a:schemeClr val="bg1"/>
                </a:solidFill>
                <a:effectLst>
                  <a:outerShdw blurRad="1079500" algn="ctr" rotWithShape="0">
                    <a:prstClr val="black">
                      <a:alpha val="42000"/>
                    </a:prstClr>
                  </a:outerShdw>
                </a:effectLst>
              </a:rPr>
              <a:t> </a:t>
            </a:r>
            <a:r>
              <a:rPr lang="fi-FI" sz="1600" dirty="0" err="1">
                <a:solidFill>
                  <a:schemeClr val="bg1"/>
                </a:solidFill>
                <a:effectLst>
                  <a:outerShdw blurRad="1079500" algn="ctr" rotWithShape="0">
                    <a:prstClr val="black">
                      <a:alpha val="42000"/>
                    </a:prstClr>
                  </a:outerShdw>
                </a:effectLst>
              </a:rPr>
              <a:t>power</a:t>
            </a:r>
            <a:r>
              <a:rPr lang="fi-FI" sz="1600" dirty="0">
                <a:solidFill>
                  <a:schemeClr val="bg1"/>
                </a:solidFill>
                <a:effectLst>
                  <a:outerShdw blurRad="1079500" algn="ctr" rotWithShape="0">
                    <a:prstClr val="black">
                      <a:alpha val="42000"/>
                    </a:prstClr>
                  </a:outerShdw>
                </a:effectLst>
              </a:rPr>
              <a:t> and </a:t>
            </a:r>
            <a:r>
              <a:rPr lang="fi-FI" sz="1600" dirty="0" err="1">
                <a:solidFill>
                  <a:schemeClr val="bg1"/>
                </a:solidFill>
                <a:effectLst>
                  <a:outerShdw blurRad="1079500" algn="ctr" rotWithShape="0">
                    <a:prstClr val="black">
                      <a:alpha val="42000"/>
                    </a:prstClr>
                  </a:outerShdw>
                </a:effectLst>
              </a:rPr>
              <a:t>dependency</a:t>
            </a:r>
            <a:r>
              <a:rPr lang="fi-FI" sz="1600" dirty="0">
                <a:solidFill>
                  <a:schemeClr val="bg1"/>
                </a:solidFill>
                <a:effectLst>
                  <a:outerShdw blurRad="1079500" algn="ctr" rotWithShape="0">
                    <a:prstClr val="black">
                      <a:alpha val="42000"/>
                    </a:prstClr>
                  </a:outerShdw>
                </a:effectLst>
              </a:rPr>
              <a:t> </a:t>
            </a:r>
            <a:r>
              <a:rPr lang="fi-FI" sz="1600" dirty="0" err="1">
                <a:solidFill>
                  <a:schemeClr val="bg1"/>
                </a:solidFill>
                <a:effectLst>
                  <a:outerShdw blurRad="1079500" algn="ctr" rotWithShape="0">
                    <a:prstClr val="black">
                      <a:alpha val="42000"/>
                    </a:prstClr>
                  </a:outerShdw>
                </a:effectLst>
              </a:rPr>
              <a:t>relationships</a:t>
            </a:r>
            <a:r>
              <a:rPr lang="fi-FI" sz="1600" dirty="0">
                <a:solidFill>
                  <a:schemeClr val="bg1"/>
                </a:solidFill>
                <a:effectLst>
                  <a:outerShdw blurRad="1079500" algn="ctr" rotWithShape="0">
                    <a:prstClr val="black">
                      <a:alpha val="42000"/>
                    </a:prstClr>
                  </a:outerShdw>
                </a:effectLst>
              </a:rPr>
              <a:t> 	</a:t>
            </a:r>
            <a:r>
              <a:rPr lang="fi-FI" sz="1600" dirty="0" err="1">
                <a:solidFill>
                  <a:schemeClr val="bg1"/>
                </a:solidFill>
                <a:effectLst>
                  <a:outerShdw blurRad="1079500" algn="ctr" rotWithShape="0">
                    <a:prstClr val="black">
                      <a:alpha val="42000"/>
                    </a:prstClr>
                  </a:outerShdw>
                </a:effectLst>
              </a:rPr>
              <a:t>between</a:t>
            </a:r>
            <a:r>
              <a:rPr lang="fi-FI" sz="1600" dirty="0">
                <a:solidFill>
                  <a:schemeClr val="bg1"/>
                </a:solidFill>
                <a:effectLst>
                  <a:outerShdw blurRad="1079500" algn="ctr" rotWithShape="0">
                    <a:prstClr val="black">
                      <a:alpha val="42000"/>
                    </a:prstClr>
                  </a:outerShdw>
                </a:effectLst>
              </a:rPr>
              <a:t> </a:t>
            </a:r>
            <a:r>
              <a:rPr lang="fi-FI" sz="1600" dirty="0" err="1">
                <a:solidFill>
                  <a:schemeClr val="bg1"/>
                </a:solidFill>
                <a:effectLst>
                  <a:outerShdw blurRad="1079500" algn="ctr" rotWithShape="0">
                    <a:prstClr val="black">
                      <a:alpha val="42000"/>
                    </a:prstClr>
                  </a:outerShdw>
                </a:effectLst>
              </a:rPr>
              <a:t>countries</a:t>
            </a:r>
            <a:r>
              <a:rPr lang="fi-FI" sz="1600" dirty="0">
                <a:solidFill>
                  <a:schemeClr val="bg1"/>
                </a:solidFill>
                <a:effectLst>
                  <a:outerShdw blurRad="1079500" algn="ctr" rotWithShape="0">
                    <a:prstClr val="black">
                      <a:alpha val="42000"/>
                    </a:prstClr>
                  </a:outerShdw>
                </a:effectLst>
              </a:rPr>
              <a:t>.</a:t>
            </a:r>
          </a:p>
          <a:p>
            <a:pPr>
              <a:tabLst>
                <a:tab pos="388938" algn="l"/>
                <a:tab pos="746125" algn="l"/>
              </a:tabLst>
            </a:pPr>
            <a:endParaRPr lang="fi-FI" sz="1600" dirty="0">
              <a:solidFill>
                <a:schemeClr val="bg1"/>
              </a:solidFill>
              <a:effectLst>
                <a:outerShdw blurRad="1079500" algn="ctr" rotWithShape="0">
                  <a:prstClr val="black">
                    <a:alpha val="42000"/>
                  </a:prstClr>
                </a:outerShdw>
              </a:effectLst>
            </a:endParaRPr>
          </a:p>
          <a:p>
            <a:pPr>
              <a:tabLst>
                <a:tab pos="388938" algn="l"/>
                <a:tab pos="746125" algn="l"/>
              </a:tabLst>
            </a:pPr>
            <a:r>
              <a:rPr lang="fi-FI" sz="1600" dirty="0">
                <a:solidFill>
                  <a:schemeClr val="bg1"/>
                </a:solidFill>
                <a:effectLst>
                  <a:outerShdw blurRad="1079500" algn="ctr" rotWithShape="0">
                    <a:prstClr val="black">
                      <a:alpha val="42000"/>
                    </a:prstClr>
                  </a:outerShdw>
                </a:effectLst>
              </a:rPr>
              <a:t>•</a:t>
            </a:r>
            <a:r>
              <a:rPr lang="fi-FI" sz="1600">
                <a:solidFill>
                  <a:schemeClr val="bg1"/>
                </a:solidFill>
                <a:effectLst>
                  <a:outerShdw blurRad="1079500" algn="ctr" rotWithShape="0">
                    <a:prstClr val="black">
                      <a:alpha val="42000"/>
                    </a:prstClr>
                  </a:outerShdw>
                </a:effectLst>
              </a:rPr>
              <a:t>	As </a:t>
            </a:r>
            <a:r>
              <a:rPr lang="fi-FI" sz="1600" dirty="0" err="1">
                <a:solidFill>
                  <a:schemeClr val="bg1"/>
                </a:solidFill>
                <a:effectLst>
                  <a:outerShdw blurRad="1079500" algn="ctr" rotWithShape="0">
                    <a:prstClr val="black">
                      <a:alpha val="42000"/>
                    </a:prstClr>
                  </a:outerShdw>
                </a:effectLst>
              </a:rPr>
              <a:t>climate</a:t>
            </a:r>
            <a:r>
              <a:rPr lang="fi-FI" sz="1600" dirty="0">
                <a:solidFill>
                  <a:schemeClr val="bg1"/>
                </a:solidFill>
                <a:effectLst>
                  <a:outerShdw blurRad="1079500" algn="ctr" rotWithShape="0">
                    <a:prstClr val="black">
                      <a:alpha val="42000"/>
                    </a:prstClr>
                  </a:outerShdw>
                </a:effectLst>
              </a:rPr>
              <a:t> </a:t>
            </a:r>
            <a:r>
              <a:rPr lang="fi-FI" sz="1600" dirty="0" err="1">
                <a:solidFill>
                  <a:schemeClr val="bg1"/>
                </a:solidFill>
                <a:effectLst>
                  <a:outerShdw blurRad="1079500" algn="ctr" rotWithShape="0">
                    <a:prstClr val="black">
                      <a:alpha val="42000"/>
                    </a:prstClr>
                  </a:outerShdw>
                </a:effectLst>
              </a:rPr>
              <a:t>change</a:t>
            </a:r>
            <a:r>
              <a:rPr lang="fi-FI" sz="1600" dirty="0">
                <a:solidFill>
                  <a:schemeClr val="bg1"/>
                </a:solidFill>
                <a:effectLst>
                  <a:outerShdw blurRad="1079500" algn="ctr" rotWithShape="0">
                    <a:prstClr val="black">
                      <a:alpha val="42000"/>
                    </a:prstClr>
                  </a:outerShdw>
                </a:effectLst>
              </a:rPr>
              <a:t> </a:t>
            </a:r>
            <a:r>
              <a:rPr lang="fi-FI" sz="1600" dirty="0" err="1">
                <a:solidFill>
                  <a:schemeClr val="bg1"/>
                </a:solidFill>
                <a:effectLst>
                  <a:outerShdw blurRad="1079500" algn="ctr" rotWithShape="0">
                    <a:prstClr val="black">
                      <a:alpha val="42000"/>
                    </a:prstClr>
                  </a:outerShdw>
                </a:effectLst>
              </a:rPr>
              <a:t>progresses</a:t>
            </a:r>
            <a:r>
              <a:rPr lang="fi-FI" sz="1600" dirty="0">
                <a:solidFill>
                  <a:schemeClr val="bg1"/>
                </a:solidFill>
                <a:effectLst>
                  <a:outerShdw blurRad="1079500" algn="ctr" rotWithShape="0">
                    <a:prstClr val="black">
                      <a:alpha val="42000"/>
                    </a:prstClr>
                  </a:outerShdw>
                </a:effectLst>
              </a:rPr>
              <a:t>. the </a:t>
            </a:r>
            <a:r>
              <a:rPr lang="fi-FI" sz="1600" dirty="0" err="1">
                <a:solidFill>
                  <a:schemeClr val="bg1"/>
                </a:solidFill>
                <a:effectLst>
                  <a:outerShdw blurRad="1079500" algn="ctr" rotWithShape="0">
                    <a:prstClr val="black">
                      <a:alpha val="42000"/>
                    </a:prstClr>
                  </a:outerShdw>
                </a:effectLst>
              </a:rPr>
              <a:t>growth</a:t>
            </a:r>
            <a:r>
              <a:rPr lang="fi-FI" sz="1600" dirty="0">
                <a:solidFill>
                  <a:schemeClr val="bg1"/>
                </a:solidFill>
                <a:effectLst>
                  <a:outerShdw blurRad="1079500" algn="ctr" rotWithShape="0">
                    <a:prstClr val="black">
                      <a:alpha val="42000"/>
                    </a:prstClr>
                  </a:outerShdw>
                </a:effectLst>
              </a:rPr>
              <a:t> of 	</a:t>
            </a:r>
            <a:r>
              <a:rPr lang="fi-FI" sz="1600" dirty="0" err="1">
                <a:solidFill>
                  <a:schemeClr val="bg1"/>
                </a:solidFill>
                <a:effectLst>
                  <a:outerShdw blurRad="1079500" algn="ctr" rotWithShape="0">
                    <a:prstClr val="black">
                      <a:alpha val="42000"/>
                    </a:prstClr>
                  </a:outerShdw>
                </a:effectLst>
              </a:rPr>
              <a:t>inequality</a:t>
            </a:r>
            <a:r>
              <a:rPr lang="fi-FI" sz="1600" dirty="0">
                <a:solidFill>
                  <a:schemeClr val="bg1"/>
                </a:solidFill>
                <a:effectLst>
                  <a:outerShdw blurRad="1079500" algn="ctr" rotWithShape="0">
                    <a:prstClr val="black">
                      <a:alpha val="42000"/>
                    </a:prstClr>
                  </a:outerShdw>
                </a:effectLst>
              </a:rPr>
              <a:t> </a:t>
            </a:r>
            <a:r>
              <a:rPr lang="fi-FI" sz="1600" dirty="0" err="1">
                <a:solidFill>
                  <a:schemeClr val="bg1"/>
                </a:solidFill>
                <a:effectLst>
                  <a:outerShdw blurRad="1079500" algn="ctr" rotWithShape="0">
                    <a:prstClr val="black">
                      <a:alpha val="42000"/>
                    </a:prstClr>
                  </a:outerShdw>
                </a:effectLst>
              </a:rPr>
              <a:t>may</a:t>
            </a:r>
            <a:r>
              <a:rPr lang="fi-FI" sz="1600" dirty="0">
                <a:solidFill>
                  <a:schemeClr val="bg1"/>
                </a:solidFill>
                <a:effectLst>
                  <a:outerShdw blurRad="1079500" algn="ctr" rotWithShape="0">
                    <a:prstClr val="black">
                      <a:alpha val="42000"/>
                    </a:prstClr>
                  </a:outerShdw>
                </a:effectLst>
              </a:rPr>
              <a:t> </a:t>
            </a:r>
            <a:r>
              <a:rPr lang="fi-FI" sz="1600" dirty="0" err="1">
                <a:solidFill>
                  <a:schemeClr val="bg1"/>
                </a:solidFill>
                <a:effectLst>
                  <a:outerShdw blurRad="1079500" algn="ctr" rotWithShape="0">
                    <a:prstClr val="black">
                      <a:alpha val="42000"/>
                    </a:prstClr>
                  </a:outerShdw>
                </a:effectLst>
              </a:rPr>
              <a:t>accelerate</a:t>
            </a:r>
            <a:r>
              <a:rPr lang="fi-FI" sz="1600" dirty="0">
                <a:solidFill>
                  <a:schemeClr val="bg1"/>
                </a:solidFill>
                <a:effectLst>
                  <a:outerShdw blurRad="1079500" algn="ctr" rotWithShape="0">
                    <a:prstClr val="black">
                      <a:alpha val="42000"/>
                    </a:prstClr>
                  </a:outerShdw>
                </a:effectLst>
              </a:rPr>
              <a:t>.</a:t>
            </a:r>
          </a:p>
        </p:txBody>
      </p:sp>
    </p:spTree>
    <p:extLst>
      <p:ext uri="{BB962C8B-B14F-4D97-AF65-F5344CB8AC3E}">
        <p14:creationId xmlns:p14="http://schemas.microsoft.com/office/powerpoint/2010/main" val="11849023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textruta 7">
            <a:extLst>
              <a:ext uri="{FF2B5EF4-FFF2-40B4-BE49-F238E27FC236}">
                <a16:creationId xmlns:a16="http://schemas.microsoft.com/office/drawing/2014/main" id="{FC436953-B3BF-1B4F-9B6A-5D19D9C90A3C}"/>
              </a:ext>
            </a:extLst>
          </p:cNvPr>
          <p:cNvSpPr txBox="1"/>
          <p:nvPr/>
        </p:nvSpPr>
        <p:spPr>
          <a:xfrm>
            <a:off x="692729" y="993002"/>
            <a:ext cx="10826171" cy="769441"/>
          </a:xfrm>
          <a:prstGeom prst="rect">
            <a:avLst/>
          </a:prstGeom>
          <a:noFill/>
        </p:spPr>
        <p:txBody>
          <a:bodyPr wrap="square" rtlCol="0">
            <a:spAutoFit/>
          </a:bodyPr>
          <a:lstStyle/>
          <a:p>
            <a:r>
              <a:rPr lang="fi-FI" sz="4400" cap="all" dirty="0">
                <a:solidFill>
                  <a:schemeClr val="bg1"/>
                </a:solidFill>
                <a:latin typeface="+mj-lt"/>
              </a:rPr>
              <a:t>GLOBAL SOLUTIONS ARE NEEDED</a:t>
            </a:r>
            <a:endParaRPr lang="sv-FI" sz="4400" cap="all" dirty="0">
              <a:solidFill>
                <a:schemeClr val="bg1"/>
              </a:solidFill>
              <a:latin typeface="+mj-lt"/>
            </a:endParaRPr>
          </a:p>
        </p:txBody>
      </p:sp>
      <p:cxnSp>
        <p:nvCxnSpPr>
          <p:cNvPr id="5" name="Rak 4">
            <a:extLst>
              <a:ext uri="{FF2B5EF4-FFF2-40B4-BE49-F238E27FC236}">
                <a16:creationId xmlns:a16="http://schemas.microsoft.com/office/drawing/2014/main" id="{CD00303E-6240-7D45-AE8D-D2248CE63CF3}"/>
              </a:ext>
            </a:extLst>
          </p:cNvPr>
          <p:cNvCxnSpPr>
            <a:cxnSpLocks/>
          </p:cNvCxnSpPr>
          <p:nvPr/>
        </p:nvCxnSpPr>
        <p:spPr>
          <a:xfrm>
            <a:off x="888103" y="2941746"/>
            <a:ext cx="104016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Rak 5">
            <a:extLst>
              <a:ext uri="{FF2B5EF4-FFF2-40B4-BE49-F238E27FC236}">
                <a16:creationId xmlns:a16="http://schemas.microsoft.com/office/drawing/2014/main" id="{5007CA85-346C-3A46-B05F-7CD5ECB81931}"/>
              </a:ext>
            </a:extLst>
          </p:cNvPr>
          <p:cNvCxnSpPr>
            <a:cxnSpLocks/>
          </p:cNvCxnSpPr>
          <p:nvPr/>
        </p:nvCxnSpPr>
        <p:spPr>
          <a:xfrm>
            <a:off x="888103" y="5065271"/>
            <a:ext cx="104016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Rak 6">
            <a:extLst>
              <a:ext uri="{FF2B5EF4-FFF2-40B4-BE49-F238E27FC236}">
                <a16:creationId xmlns:a16="http://schemas.microsoft.com/office/drawing/2014/main" id="{9C9D5FB5-343A-F148-98E1-07449455BFD4}"/>
              </a:ext>
            </a:extLst>
          </p:cNvPr>
          <p:cNvCxnSpPr>
            <a:cxnSpLocks/>
          </p:cNvCxnSpPr>
          <p:nvPr/>
        </p:nvCxnSpPr>
        <p:spPr>
          <a:xfrm>
            <a:off x="6081853" y="3230459"/>
            <a:ext cx="0" cy="156966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 name="Grupp 3">
            <a:extLst>
              <a:ext uri="{FF2B5EF4-FFF2-40B4-BE49-F238E27FC236}">
                <a16:creationId xmlns:a16="http://schemas.microsoft.com/office/drawing/2014/main" id="{0AC1F370-AD86-664A-B85E-CEE3C045C32F}"/>
              </a:ext>
            </a:extLst>
          </p:cNvPr>
          <p:cNvGrpSpPr/>
          <p:nvPr/>
        </p:nvGrpSpPr>
        <p:grpSpPr>
          <a:xfrm>
            <a:off x="888103" y="3230459"/>
            <a:ext cx="10401646" cy="1569660"/>
            <a:chOff x="692729" y="2832894"/>
            <a:chExt cx="10401646" cy="1569660"/>
          </a:xfrm>
        </p:grpSpPr>
        <p:sp>
          <p:nvSpPr>
            <p:cNvPr id="9" name="textruta 8">
              <a:extLst>
                <a:ext uri="{FF2B5EF4-FFF2-40B4-BE49-F238E27FC236}">
                  <a16:creationId xmlns:a16="http://schemas.microsoft.com/office/drawing/2014/main" id="{D95558CC-8316-FF40-8212-9E5D0BC971F9}"/>
                </a:ext>
              </a:extLst>
            </p:cNvPr>
            <p:cNvSpPr txBox="1"/>
            <p:nvPr/>
          </p:nvSpPr>
          <p:spPr>
            <a:xfrm>
              <a:off x="692729" y="2832894"/>
              <a:ext cx="4652011" cy="1569660"/>
            </a:xfrm>
            <a:prstGeom prst="rect">
              <a:avLst/>
            </a:prstGeom>
            <a:noFill/>
          </p:spPr>
          <p:txBody>
            <a:bodyPr wrap="square" rtlCol="0">
              <a:spAutoFit/>
            </a:bodyPr>
            <a:lstStyle/>
            <a:p>
              <a:pPr>
                <a:tabLst>
                  <a:tab pos="388938" algn="l"/>
                  <a:tab pos="746125" algn="l"/>
                </a:tabLst>
              </a:pPr>
              <a:r>
                <a:rPr lang="fi-FI" sz="1600" dirty="0">
                  <a:solidFill>
                    <a:schemeClr val="bg1"/>
                  </a:solidFill>
                </a:rPr>
                <a:t>•	</a:t>
              </a:r>
              <a:r>
                <a:rPr lang="fi-FI" sz="1600" dirty="0" err="1">
                  <a:solidFill>
                    <a:schemeClr val="bg1"/>
                  </a:solidFill>
                </a:rPr>
                <a:t>Climate</a:t>
              </a:r>
              <a:r>
                <a:rPr lang="fi-FI" sz="1600" dirty="0">
                  <a:solidFill>
                    <a:schemeClr val="bg1"/>
                  </a:solidFill>
                </a:rPr>
                <a:t> </a:t>
              </a:r>
              <a:r>
                <a:rPr lang="fi-FI" sz="1600" dirty="0" err="1">
                  <a:solidFill>
                    <a:schemeClr val="bg1"/>
                  </a:solidFill>
                </a:rPr>
                <a:t>change</a:t>
              </a:r>
              <a:r>
                <a:rPr lang="fi-FI" sz="1600" dirty="0">
                  <a:solidFill>
                    <a:schemeClr val="bg1"/>
                  </a:solidFill>
                </a:rPr>
                <a:t> and </a:t>
              </a:r>
              <a:r>
                <a:rPr lang="fi-FI" sz="1600" dirty="0" err="1">
                  <a:solidFill>
                    <a:schemeClr val="bg1"/>
                  </a:solidFill>
                </a:rPr>
                <a:t>forced</a:t>
              </a:r>
              <a:r>
                <a:rPr lang="fi-FI" sz="1600" dirty="0">
                  <a:solidFill>
                    <a:schemeClr val="bg1"/>
                  </a:solidFill>
                </a:rPr>
                <a:t> </a:t>
              </a:r>
              <a:r>
                <a:rPr lang="fi-FI" sz="1600" dirty="0" err="1">
                  <a:solidFill>
                    <a:schemeClr val="bg1"/>
                  </a:solidFill>
                </a:rPr>
                <a:t>migration</a:t>
              </a:r>
              <a:r>
                <a:rPr lang="fi-FI" sz="1600" dirty="0">
                  <a:solidFill>
                    <a:schemeClr val="bg1"/>
                  </a:solidFill>
                </a:rPr>
                <a:t> cross 	</a:t>
              </a:r>
              <a:r>
                <a:rPr lang="fi-FI" sz="1600" dirty="0" err="1">
                  <a:solidFill>
                    <a:schemeClr val="bg1"/>
                  </a:solidFill>
                </a:rPr>
                <a:t>state</a:t>
              </a:r>
              <a:r>
                <a:rPr lang="fi-FI" sz="1600" dirty="0">
                  <a:solidFill>
                    <a:schemeClr val="bg1"/>
                  </a:solidFill>
                </a:rPr>
                <a:t> </a:t>
              </a:r>
              <a:r>
                <a:rPr lang="fi-FI" sz="1600" dirty="0" err="1">
                  <a:solidFill>
                    <a:schemeClr val="bg1"/>
                  </a:solidFill>
                </a:rPr>
                <a:t>borders</a:t>
              </a:r>
              <a:r>
                <a:rPr lang="fi-FI" sz="1600" dirty="0">
                  <a:solidFill>
                    <a:schemeClr val="bg1"/>
                  </a:solidFill>
                </a:rPr>
                <a:t> – </a:t>
              </a:r>
              <a:r>
                <a:rPr lang="fi-FI" sz="1600" dirty="0" err="1">
                  <a:solidFill>
                    <a:schemeClr val="bg1"/>
                  </a:solidFill>
                </a:rPr>
                <a:t>the</a:t>
              </a:r>
              <a:r>
                <a:rPr lang="fi-FI" sz="1600" dirty="0">
                  <a:solidFill>
                    <a:schemeClr val="bg1"/>
                  </a:solidFill>
                </a:rPr>
                <a:t> </a:t>
              </a:r>
              <a:r>
                <a:rPr lang="fi-FI" sz="1600" dirty="0" err="1">
                  <a:solidFill>
                    <a:schemeClr val="bg1"/>
                  </a:solidFill>
                </a:rPr>
                <a:t>solutions</a:t>
              </a:r>
              <a:r>
                <a:rPr lang="fi-FI" sz="1600" dirty="0">
                  <a:solidFill>
                    <a:schemeClr val="bg1"/>
                  </a:solidFill>
                </a:rPr>
                <a:t> </a:t>
              </a:r>
              <a:r>
                <a:rPr lang="fi-FI" sz="1600" dirty="0" err="1">
                  <a:solidFill>
                    <a:schemeClr val="bg1"/>
                  </a:solidFill>
                </a:rPr>
                <a:t>must</a:t>
              </a:r>
              <a:r>
                <a:rPr lang="fi-FI" sz="1600" dirty="0">
                  <a:solidFill>
                    <a:schemeClr val="bg1"/>
                  </a:solidFill>
                </a:rPr>
                <a:t> </a:t>
              </a:r>
              <a:r>
                <a:rPr lang="fi-FI" sz="1600" dirty="0" err="1">
                  <a:solidFill>
                    <a:schemeClr val="bg1"/>
                  </a:solidFill>
                </a:rPr>
                <a:t>also</a:t>
              </a:r>
              <a:r>
                <a:rPr lang="fi-FI" sz="1600" dirty="0">
                  <a:solidFill>
                    <a:schemeClr val="bg1"/>
                  </a:solidFill>
                </a:rPr>
                <a:t> </a:t>
              </a:r>
              <a:r>
                <a:rPr lang="fi-FI" sz="1600" dirty="0" err="1">
                  <a:solidFill>
                    <a:schemeClr val="bg1"/>
                  </a:solidFill>
                </a:rPr>
                <a:t>be</a:t>
              </a:r>
              <a:r>
                <a:rPr lang="fi-FI" sz="1600" dirty="0">
                  <a:solidFill>
                    <a:schemeClr val="bg1"/>
                  </a:solidFill>
                </a:rPr>
                <a:t> 	</a:t>
              </a:r>
              <a:r>
                <a:rPr lang="fi-FI" sz="1600" dirty="0" err="1">
                  <a:solidFill>
                    <a:schemeClr val="bg1"/>
                  </a:solidFill>
                </a:rPr>
                <a:t>international</a:t>
              </a:r>
              <a:r>
                <a:rPr lang="fi-FI" sz="1600" dirty="0">
                  <a:solidFill>
                    <a:schemeClr val="bg1"/>
                  </a:solidFill>
                </a:rPr>
                <a:t>.</a:t>
              </a:r>
            </a:p>
            <a:p>
              <a:pPr>
                <a:tabLst>
                  <a:tab pos="388938" algn="l"/>
                  <a:tab pos="746125" algn="l"/>
                </a:tabLst>
              </a:pPr>
              <a:endParaRPr lang="fi-FI" sz="1600" dirty="0">
                <a:solidFill>
                  <a:schemeClr val="bg1"/>
                </a:solidFill>
              </a:endParaRPr>
            </a:p>
            <a:p>
              <a:pPr>
                <a:tabLst>
                  <a:tab pos="388938" algn="l"/>
                  <a:tab pos="746125" algn="l"/>
                </a:tabLst>
              </a:pPr>
              <a:r>
                <a:rPr lang="fi-FI" sz="1600" dirty="0">
                  <a:solidFill>
                    <a:schemeClr val="bg1"/>
                  </a:solidFill>
                </a:rPr>
                <a:t>•	Solutions </a:t>
              </a:r>
              <a:r>
                <a:rPr lang="fi-FI" sz="1600" dirty="0" err="1">
                  <a:solidFill>
                    <a:schemeClr val="bg1"/>
                  </a:solidFill>
                </a:rPr>
                <a:t>require</a:t>
              </a:r>
              <a:r>
                <a:rPr lang="fi-FI" sz="1600" dirty="0">
                  <a:solidFill>
                    <a:schemeClr val="bg1"/>
                  </a:solidFill>
                </a:rPr>
                <a:t> </a:t>
              </a:r>
              <a:r>
                <a:rPr lang="fi-FI" sz="1600" dirty="0" err="1">
                  <a:solidFill>
                    <a:schemeClr val="bg1"/>
                  </a:solidFill>
                </a:rPr>
                <a:t>political</a:t>
              </a:r>
              <a:r>
                <a:rPr lang="fi-FI" sz="1600" dirty="0">
                  <a:solidFill>
                    <a:schemeClr val="bg1"/>
                  </a:solidFill>
                </a:rPr>
                <a:t> </a:t>
              </a:r>
              <a:r>
                <a:rPr lang="fi-FI" sz="1600" dirty="0" err="1">
                  <a:solidFill>
                    <a:schemeClr val="bg1"/>
                  </a:solidFill>
                </a:rPr>
                <a:t>measures</a:t>
              </a:r>
              <a:r>
                <a:rPr lang="fi-FI" sz="1600" dirty="0">
                  <a:solidFill>
                    <a:schemeClr val="bg1"/>
                  </a:solidFill>
                </a:rPr>
                <a:t> and 	</a:t>
              </a:r>
              <a:r>
                <a:rPr lang="fi-FI" sz="1600" dirty="0" err="1">
                  <a:solidFill>
                    <a:schemeClr val="bg1"/>
                  </a:solidFill>
                </a:rPr>
                <a:t>decisions</a:t>
              </a:r>
              <a:r>
                <a:rPr lang="fi-FI" sz="1600" dirty="0">
                  <a:solidFill>
                    <a:schemeClr val="bg1"/>
                  </a:solidFill>
                </a:rPr>
                <a:t>.</a:t>
              </a:r>
            </a:p>
          </p:txBody>
        </p:sp>
        <p:sp>
          <p:nvSpPr>
            <p:cNvPr id="13" name="textruta 12">
              <a:extLst>
                <a:ext uri="{FF2B5EF4-FFF2-40B4-BE49-F238E27FC236}">
                  <a16:creationId xmlns:a16="http://schemas.microsoft.com/office/drawing/2014/main" id="{332444C5-AC1F-6547-8C3A-2422BBA34C7F}"/>
                </a:ext>
              </a:extLst>
            </p:cNvPr>
            <p:cNvSpPr txBox="1"/>
            <p:nvPr/>
          </p:nvSpPr>
          <p:spPr>
            <a:xfrm>
              <a:off x="6442364" y="2832894"/>
              <a:ext cx="4652011" cy="1569660"/>
            </a:xfrm>
            <a:prstGeom prst="rect">
              <a:avLst/>
            </a:prstGeom>
            <a:noFill/>
          </p:spPr>
          <p:txBody>
            <a:bodyPr wrap="square" rtlCol="0">
              <a:spAutoFit/>
            </a:bodyPr>
            <a:lstStyle/>
            <a:p>
              <a:pPr>
                <a:tabLst>
                  <a:tab pos="388938" algn="l"/>
                  <a:tab pos="746125" algn="l"/>
                </a:tabLst>
              </a:pPr>
              <a:r>
                <a:rPr lang="fi-FI" sz="1600" dirty="0">
                  <a:solidFill>
                    <a:schemeClr val="bg1"/>
                  </a:solidFill>
                </a:rPr>
                <a:t>•	</a:t>
              </a:r>
              <a:r>
                <a:rPr lang="fi-FI" sz="1600" dirty="0" err="1">
                  <a:solidFill>
                    <a:schemeClr val="bg1"/>
                  </a:solidFill>
                </a:rPr>
                <a:t>Reopening</a:t>
              </a:r>
              <a:r>
                <a:rPr lang="fi-FI" sz="1600" dirty="0">
                  <a:solidFill>
                    <a:schemeClr val="bg1"/>
                  </a:solidFill>
                </a:rPr>
                <a:t> the </a:t>
              </a:r>
              <a:r>
                <a:rPr lang="fi-FI" sz="1600" dirty="0" err="1">
                  <a:solidFill>
                    <a:schemeClr val="bg1"/>
                  </a:solidFill>
                </a:rPr>
                <a:t>existing</a:t>
              </a:r>
              <a:r>
                <a:rPr lang="fi-FI" sz="1600" dirty="0">
                  <a:solidFill>
                    <a:schemeClr val="bg1"/>
                  </a:solidFill>
                </a:rPr>
                <a:t> </a:t>
              </a:r>
              <a:r>
                <a:rPr lang="fi-FI" sz="1600" dirty="0" err="1">
                  <a:solidFill>
                    <a:schemeClr val="bg1"/>
                  </a:solidFill>
                </a:rPr>
                <a:t>refugee</a:t>
              </a:r>
              <a:r>
                <a:rPr lang="fi-FI" sz="1600" dirty="0">
                  <a:solidFill>
                    <a:schemeClr val="bg1"/>
                  </a:solidFill>
                </a:rPr>
                <a:t> </a:t>
              </a:r>
              <a:r>
                <a:rPr lang="fi-FI" sz="1600" dirty="0" err="1">
                  <a:solidFill>
                    <a:schemeClr val="bg1"/>
                  </a:solidFill>
                </a:rPr>
                <a:t>legislation</a:t>
              </a:r>
              <a:r>
                <a:rPr lang="fi-FI" sz="1600" dirty="0">
                  <a:solidFill>
                    <a:schemeClr val="bg1"/>
                  </a:solidFill>
                </a:rPr>
                <a:t> 	to </a:t>
              </a:r>
              <a:r>
                <a:rPr lang="fi-FI" sz="1600" dirty="0" err="1">
                  <a:solidFill>
                    <a:schemeClr val="bg1"/>
                  </a:solidFill>
                </a:rPr>
                <a:t>also</a:t>
              </a:r>
              <a:r>
                <a:rPr lang="fi-FI" sz="1600" dirty="0">
                  <a:solidFill>
                    <a:schemeClr val="bg1"/>
                  </a:solidFill>
                </a:rPr>
                <a:t> </a:t>
              </a:r>
              <a:r>
                <a:rPr lang="fi-FI" sz="1600" dirty="0" err="1">
                  <a:solidFill>
                    <a:schemeClr val="bg1"/>
                  </a:solidFill>
                </a:rPr>
                <a:t>apply</a:t>
              </a:r>
              <a:r>
                <a:rPr lang="fi-FI" sz="1600" dirty="0">
                  <a:solidFill>
                    <a:schemeClr val="bg1"/>
                  </a:solidFill>
                </a:rPr>
                <a:t> to </a:t>
              </a:r>
              <a:r>
                <a:rPr lang="fi-FI" sz="1600" dirty="0" err="1">
                  <a:solidFill>
                    <a:schemeClr val="bg1"/>
                  </a:solidFill>
                </a:rPr>
                <a:t>those</a:t>
              </a:r>
              <a:r>
                <a:rPr lang="fi-FI" sz="1600" dirty="0">
                  <a:solidFill>
                    <a:schemeClr val="bg1"/>
                  </a:solidFill>
                </a:rPr>
                <a:t> </a:t>
              </a:r>
              <a:r>
                <a:rPr lang="fi-FI" sz="1600" dirty="0" err="1">
                  <a:solidFill>
                    <a:schemeClr val="bg1"/>
                  </a:solidFill>
                </a:rPr>
                <a:t>who</a:t>
              </a:r>
              <a:r>
                <a:rPr lang="fi-FI" sz="1600" dirty="0">
                  <a:solidFill>
                    <a:schemeClr val="bg1"/>
                  </a:solidFill>
                </a:rPr>
                <a:t> </a:t>
              </a:r>
              <a:r>
                <a:rPr lang="fi-FI" sz="1600" dirty="0" err="1">
                  <a:solidFill>
                    <a:schemeClr val="bg1"/>
                  </a:solidFill>
                </a:rPr>
                <a:t>flee</a:t>
              </a:r>
              <a:r>
                <a:rPr lang="fi-FI" sz="1600" dirty="0">
                  <a:solidFill>
                    <a:schemeClr val="bg1"/>
                  </a:solidFill>
                </a:rPr>
                <a:t> </a:t>
              </a:r>
              <a:r>
                <a:rPr lang="fi-FI" sz="1600" dirty="0" err="1">
                  <a:solidFill>
                    <a:schemeClr val="bg1"/>
                  </a:solidFill>
                </a:rPr>
                <a:t>climate</a:t>
              </a:r>
              <a:r>
                <a:rPr lang="fi-FI" sz="1600" dirty="0">
                  <a:solidFill>
                    <a:schemeClr val="bg1"/>
                  </a:solidFill>
                </a:rPr>
                <a:t> 	</a:t>
              </a:r>
              <a:r>
                <a:rPr lang="fi-FI" sz="1600" dirty="0" err="1">
                  <a:solidFill>
                    <a:schemeClr val="bg1"/>
                  </a:solidFill>
                </a:rPr>
                <a:t>change</a:t>
              </a:r>
              <a:r>
                <a:rPr lang="fi-FI" sz="1600" dirty="0">
                  <a:solidFill>
                    <a:schemeClr val="bg1"/>
                  </a:solidFill>
                </a:rPr>
                <a:t> </a:t>
              </a:r>
              <a:r>
                <a:rPr lang="fi-FI" sz="1600" dirty="0" err="1">
                  <a:solidFill>
                    <a:schemeClr val="bg1"/>
                  </a:solidFill>
                </a:rPr>
                <a:t>would</a:t>
              </a:r>
              <a:r>
                <a:rPr lang="fi-FI" sz="1600" dirty="0">
                  <a:solidFill>
                    <a:schemeClr val="bg1"/>
                  </a:solidFill>
                </a:rPr>
                <a:t> </a:t>
              </a:r>
              <a:r>
                <a:rPr lang="fi-FI" sz="1600" dirty="0" err="1">
                  <a:solidFill>
                    <a:schemeClr val="bg1"/>
                  </a:solidFill>
                </a:rPr>
                <a:t>cause</a:t>
              </a:r>
              <a:r>
                <a:rPr lang="fi-FI" sz="1600" dirty="0">
                  <a:solidFill>
                    <a:schemeClr val="bg1"/>
                  </a:solidFill>
                </a:rPr>
                <a:t> </a:t>
              </a:r>
              <a:r>
                <a:rPr lang="fi-FI" sz="1600" dirty="0" err="1">
                  <a:solidFill>
                    <a:schemeClr val="bg1"/>
                  </a:solidFill>
                </a:rPr>
                <a:t>new</a:t>
              </a:r>
              <a:r>
                <a:rPr lang="fi-FI" sz="1600" dirty="0">
                  <a:solidFill>
                    <a:schemeClr val="bg1"/>
                  </a:solidFill>
                </a:rPr>
                <a:t> </a:t>
              </a:r>
              <a:r>
                <a:rPr lang="fi-FI" sz="1600" dirty="0" err="1">
                  <a:solidFill>
                    <a:schemeClr val="bg1"/>
                  </a:solidFill>
                </a:rPr>
                <a:t>problems</a:t>
              </a:r>
              <a:r>
                <a:rPr lang="fi-FI" sz="1600" dirty="0">
                  <a:solidFill>
                    <a:schemeClr val="bg1"/>
                  </a:solidFill>
                </a:rPr>
                <a:t>.</a:t>
              </a:r>
            </a:p>
            <a:p>
              <a:pPr>
                <a:tabLst>
                  <a:tab pos="388938" algn="l"/>
                  <a:tab pos="746125" algn="l"/>
                </a:tabLst>
              </a:pPr>
              <a:endParaRPr lang="fi-FI" sz="1600" dirty="0">
                <a:solidFill>
                  <a:schemeClr val="bg1"/>
                </a:solidFill>
              </a:endParaRPr>
            </a:p>
            <a:p>
              <a:pPr>
                <a:tabLst>
                  <a:tab pos="388938" algn="l"/>
                  <a:tab pos="746125" algn="l"/>
                </a:tabLst>
              </a:pPr>
              <a:r>
                <a:rPr lang="fi-FI" sz="1600" dirty="0">
                  <a:solidFill>
                    <a:schemeClr val="bg1"/>
                  </a:solidFill>
                </a:rPr>
                <a:t>•	</a:t>
              </a:r>
              <a:r>
                <a:rPr lang="fi-FI" sz="1600" dirty="0" err="1">
                  <a:solidFill>
                    <a:schemeClr val="bg1"/>
                  </a:solidFill>
                </a:rPr>
                <a:t>Other</a:t>
              </a:r>
              <a:r>
                <a:rPr lang="fi-FI" sz="1600" dirty="0">
                  <a:solidFill>
                    <a:schemeClr val="bg1"/>
                  </a:solidFill>
                </a:rPr>
                <a:t> </a:t>
              </a:r>
              <a:r>
                <a:rPr lang="fi-FI" sz="1600" dirty="0" err="1">
                  <a:solidFill>
                    <a:schemeClr val="bg1"/>
                  </a:solidFill>
                </a:rPr>
                <a:t>protection</a:t>
              </a:r>
              <a:r>
                <a:rPr lang="fi-FI" sz="1600" dirty="0">
                  <a:solidFill>
                    <a:schemeClr val="bg1"/>
                  </a:solidFill>
                </a:rPr>
                <a:t> </a:t>
              </a:r>
              <a:r>
                <a:rPr lang="fi-FI" sz="1600" dirty="0" err="1">
                  <a:solidFill>
                    <a:schemeClr val="bg1"/>
                  </a:solidFill>
                </a:rPr>
                <a:t>mechanisms</a:t>
              </a:r>
              <a:r>
                <a:rPr lang="fi-FI" sz="1600" dirty="0">
                  <a:solidFill>
                    <a:schemeClr val="bg1"/>
                  </a:solidFill>
                </a:rPr>
                <a:t> </a:t>
              </a:r>
              <a:r>
                <a:rPr lang="fi-FI" sz="1600" dirty="0" err="1">
                  <a:solidFill>
                    <a:schemeClr val="bg1"/>
                  </a:solidFill>
                </a:rPr>
                <a:t>should</a:t>
              </a:r>
              <a:r>
                <a:rPr lang="fi-FI" sz="1600" dirty="0">
                  <a:solidFill>
                    <a:schemeClr val="bg1"/>
                  </a:solidFill>
                </a:rPr>
                <a:t> 	</a:t>
              </a:r>
              <a:r>
                <a:rPr lang="fi-FI" sz="1600" dirty="0" err="1">
                  <a:solidFill>
                    <a:schemeClr val="bg1"/>
                  </a:solidFill>
                </a:rPr>
                <a:t>exist</a:t>
              </a:r>
              <a:r>
                <a:rPr lang="fi-FI" sz="1600" dirty="0">
                  <a:solidFill>
                    <a:schemeClr val="bg1"/>
                  </a:solidFill>
                </a:rPr>
                <a:t> for </a:t>
              </a:r>
              <a:r>
                <a:rPr lang="fi-FI" sz="1600" dirty="0" err="1">
                  <a:solidFill>
                    <a:schemeClr val="bg1"/>
                  </a:solidFill>
                </a:rPr>
                <a:t>those</a:t>
              </a:r>
              <a:r>
                <a:rPr lang="fi-FI" sz="1600" dirty="0">
                  <a:solidFill>
                    <a:schemeClr val="bg1"/>
                  </a:solidFill>
                </a:rPr>
                <a:t> </a:t>
              </a:r>
              <a:r>
                <a:rPr lang="fi-FI" sz="1600" dirty="0" err="1">
                  <a:solidFill>
                    <a:schemeClr val="bg1"/>
                  </a:solidFill>
                </a:rPr>
                <a:t>who</a:t>
              </a:r>
              <a:r>
                <a:rPr lang="fi-FI" sz="1600" dirty="0">
                  <a:solidFill>
                    <a:schemeClr val="bg1"/>
                  </a:solidFill>
                </a:rPr>
                <a:t> </a:t>
              </a:r>
              <a:r>
                <a:rPr lang="fi-FI" sz="1600" dirty="0" err="1">
                  <a:solidFill>
                    <a:schemeClr val="bg1"/>
                  </a:solidFill>
                </a:rPr>
                <a:t>flee</a:t>
              </a:r>
              <a:r>
                <a:rPr lang="fi-FI" sz="1600" dirty="0">
                  <a:solidFill>
                    <a:schemeClr val="bg1"/>
                  </a:solidFill>
                </a:rPr>
                <a:t> </a:t>
              </a:r>
              <a:r>
                <a:rPr lang="fi-FI" sz="1600" dirty="0" err="1">
                  <a:solidFill>
                    <a:schemeClr val="bg1"/>
                  </a:solidFill>
                </a:rPr>
                <a:t>climate</a:t>
              </a:r>
              <a:r>
                <a:rPr lang="fi-FI" sz="1600" dirty="0">
                  <a:solidFill>
                    <a:schemeClr val="bg1"/>
                  </a:solidFill>
                </a:rPr>
                <a:t> </a:t>
              </a:r>
              <a:r>
                <a:rPr lang="fi-FI" sz="1600" dirty="0" err="1">
                  <a:solidFill>
                    <a:schemeClr val="bg1"/>
                  </a:solidFill>
                </a:rPr>
                <a:t>change</a:t>
              </a:r>
              <a:r>
                <a:rPr lang="fi-FI" sz="1600" dirty="0">
                  <a:solidFill>
                    <a:schemeClr val="bg1"/>
                  </a:solidFill>
                </a:rPr>
                <a:t>.</a:t>
              </a:r>
            </a:p>
          </p:txBody>
        </p:sp>
      </p:grpSp>
      <p:pic>
        <p:nvPicPr>
          <p:cNvPr id="10" name="Kuva 9">
            <a:extLst>
              <a:ext uri="{FF2B5EF4-FFF2-40B4-BE49-F238E27FC236}">
                <a16:creationId xmlns:a16="http://schemas.microsoft.com/office/drawing/2014/main" id="{DE1DEC9D-5C8A-4F6C-BAD6-4652323A0D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1863" y="6151418"/>
            <a:ext cx="2450137" cy="706582"/>
          </a:xfrm>
          <a:prstGeom prst="rect">
            <a:avLst/>
          </a:prstGeom>
        </p:spPr>
      </p:pic>
    </p:spTree>
    <p:extLst>
      <p:ext uri="{BB962C8B-B14F-4D97-AF65-F5344CB8AC3E}">
        <p14:creationId xmlns:p14="http://schemas.microsoft.com/office/powerpoint/2010/main" val="16848772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F2EC3EC2-51BA-45FE-966A-C6D0180EAD0D}"/>
              </a:ext>
            </a:extLst>
          </p:cNvPr>
          <p:cNvSpPr/>
          <p:nvPr/>
        </p:nvSpPr>
        <p:spPr>
          <a:xfrm>
            <a:off x="0" y="2575560"/>
            <a:ext cx="12192000" cy="1706880"/>
          </a:xfrm>
          <a:prstGeom prst="rect">
            <a:avLst/>
          </a:prstGeom>
          <a:solidFill>
            <a:schemeClr val="accent2">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4800" b="1" i="0" u="none" strike="noStrike" kern="1200" cap="none" spc="0" normalizeH="0" baseline="0" noProof="0" dirty="0">
              <a:ln>
                <a:noFill/>
              </a:ln>
              <a:solidFill>
                <a:prstClr val="white"/>
              </a:solidFill>
              <a:effectLst/>
              <a:uLnTx/>
              <a:uFillTx/>
              <a:latin typeface="Muli"/>
              <a:ea typeface="+mn-ea"/>
              <a:cs typeface="+mn-cs"/>
            </a:endParaRPr>
          </a:p>
        </p:txBody>
      </p:sp>
      <p:sp>
        <p:nvSpPr>
          <p:cNvPr id="8" name="textruta 7">
            <a:extLst>
              <a:ext uri="{FF2B5EF4-FFF2-40B4-BE49-F238E27FC236}">
                <a16:creationId xmlns:a16="http://schemas.microsoft.com/office/drawing/2014/main" id="{FC436953-B3BF-1B4F-9B6A-5D19D9C90A3C}"/>
              </a:ext>
            </a:extLst>
          </p:cNvPr>
          <p:cNvSpPr txBox="1"/>
          <p:nvPr/>
        </p:nvSpPr>
        <p:spPr>
          <a:xfrm>
            <a:off x="2082954" y="3044279"/>
            <a:ext cx="8026091"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4400" b="0" i="0" u="none" strike="noStrike" kern="1200" cap="all" spc="0" normalizeH="0" baseline="0" noProof="0" dirty="0">
                <a:ln>
                  <a:noFill/>
                </a:ln>
                <a:solidFill>
                  <a:prstClr val="white"/>
                </a:solidFill>
                <a:effectLst/>
                <a:uLnTx/>
                <a:uFillTx/>
                <a:latin typeface="Arial Black"/>
                <a:ea typeface="+mn-ea"/>
                <a:cs typeface="+mn-cs"/>
              </a:rPr>
              <a:t>WHAT CAN I DO?</a:t>
            </a:r>
            <a:endParaRPr kumimoji="0" lang="sv-FI" sz="4400" b="0" i="0" u="none" strike="noStrike" kern="1200" cap="all" spc="0" normalizeH="0" baseline="0" noProof="0" dirty="0">
              <a:ln>
                <a:noFill/>
              </a:ln>
              <a:solidFill>
                <a:prstClr val="white"/>
              </a:solidFill>
              <a:effectLst/>
              <a:uLnTx/>
              <a:uFillTx/>
              <a:latin typeface="Arial Black"/>
              <a:ea typeface="+mn-ea"/>
              <a:cs typeface="+mn-cs"/>
            </a:endParaRPr>
          </a:p>
        </p:txBody>
      </p:sp>
      <p:pic>
        <p:nvPicPr>
          <p:cNvPr id="4" name="Kuva 3">
            <a:extLst>
              <a:ext uri="{FF2B5EF4-FFF2-40B4-BE49-F238E27FC236}">
                <a16:creationId xmlns:a16="http://schemas.microsoft.com/office/drawing/2014/main" id="{9CEBCB36-D6B9-4469-A87D-BE0AE796C7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1863" y="6151418"/>
            <a:ext cx="2450137" cy="706582"/>
          </a:xfrm>
          <a:prstGeom prst="rect">
            <a:avLst/>
          </a:prstGeom>
        </p:spPr>
      </p:pic>
    </p:spTree>
    <p:extLst>
      <p:ext uri="{BB962C8B-B14F-4D97-AF65-F5344CB8AC3E}">
        <p14:creationId xmlns:p14="http://schemas.microsoft.com/office/powerpoint/2010/main" val="2103257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3493DA3-228F-403F-93DB-6CE066C130DC}"/>
              </a:ext>
            </a:extLst>
          </p:cNvPr>
          <p:cNvSpPr>
            <a:spLocks noGrp="1"/>
          </p:cNvSpPr>
          <p:nvPr>
            <p:ph type="body" sz="quarter" idx="15"/>
          </p:nvPr>
        </p:nvSpPr>
        <p:spPr>
          <a:xfrm>
            <a:off x="2872699" y="2345344"/>
            <a:ext cx="6241939" cy="3083642"/>
          </a:xfrm>
        </p:spPr>
        <p:txBody>
          <a:bodyPr>
            <a:normAutofit/>
          </a:bodyPr>
          <a:lstStyle/>
          <a:p>
            <a:pPr marL="0" indent="0">
              <a:buNone/>
            </a:pPr>
            <a:r>
              <a:rPr lang="en-US" dirty="0"/>
              <a:t>Listen to the text and imagine that it is the year 2035. Answer the following questions:</a:t>
            </a:r>
          </a:p>
          <a:p>
            <a:endParaRPr lang="en-US" dirty="0"/>
          </a:p>
          <a:p>
            <a:r>
              <a:rPr lang="en-US" dirty="0"/>
              <a:t>What did you do? </a:t>
            </a:r>
          </a:p>
          <a:p>
            <a:r>
              <a:rPr lang="en-US" dirty="0"/>
              <a:t>What did your school do? </a:t>
            </a:r>
          </a:p>
          <a:p>
            <a:r>
              <a:rPr lang="en-US" dirty="0"/>
              <a:t>What did Finland do? </a:t>
            </a:r>
          </a:p>
          <a:p>
            <a:r>
              <a:rPr lang="en-US" dirty="0"/>
              <a:t>What did the EU do? </a:t>
            </a:r>
          </a:p>
          <a:p>
            <a:pPr marL="0" indent="0">
              <a:buNone/>
            </a:pPr>
            <a:endParaRPr lang="fi-FI" sz="1800" dirty="0"/>
          </a:p>
        </p:txBody>
      </p:sp>
      <p:sp>
        <p:nvSpPr>
          <p:cNvPr id="3" name="Otsikko 2">
            <a:extLst>
              <a:ext uri="{FF2B5EF4-FFF2-40B4-BE49-F238E27FC236}">
                <a16:creationId xmlns:a16="http://schemas.microsoft.com/office/drawing/2014/main" id="{6B1EAE9B-6498-43EA-91F4-A44DF39B33D5}"/>
              </a:ext>
            </a:extLst>
          </p:cNvPr>
          <p:cNvSpPr>
            <a:spLocks noGrp="1"/>
          </p:cNvSpPr>
          <p:nvPr>
            <p:ph type="title"/>
          </p:nvPr>
        </p:nvSpPr>
        <p:spPr>
          <a:xfrm>
            <a:off x="2809180" y="1013169"/>
            <a:ext cx="6573639" cy="892629"/>
          </a:xfrm>
        </p:spPr>
        <p:txBody>
          <a:bodyPr/>
          <a:lstStyle/>
          <a:p>
            <a:pPr algn="l"/>
            <a:r>
              <a:rPr lang="fi-FI" sz="4400" dirty="0">
                <a:solidFill>
                  <a:schemeClr val="tx1"/>
                </a:solidFill>
              </a:rPr>
              <a:t>ASSIGNMENT: CLIMATE COMPASS</a:t>
            </a:r>
          </a:p>
        </p:txBody>
      </p:sp>
      <p:pic>
        <p:nvPicPr>
          <p:cNvPr id="6" name="Picture 2" descr="Kompassi, Kartta, Navigointi, Kompassiruusu, Maantiede">
            <a:extLst>
              <a:ext uri="{FF2B5EF4-FFF2-40B4-BE49-F238E27FC236}">
                <a16:creationId xmlns:a16="http://schemas.microsoft.com/office/drawing/2014/main" id="{6D8EF0A9-25DC-45A0-BC5E-572868ACD9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224" t="17865" r="17396" b="17266"/>
          <a:stretch/>
        </p:blipFill>
        <p:spPr bwMode="auto">
          <a:xfrm rot="19786427">
            <a:off x="7530588" y="2956242"/>
            <a:ext cx="2095018" cy="208730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49512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n paikkamerkki 5" descr="Kuva, joka sisältää kohteen ulko, henkilö, ruoho, nainen&#10;&#10;Kuvaus luotu automaattisesti">
            <a:extLst>
              <a:ext uri="{FF2B5EF4-FFF2-40B4-BE49-F238E27FC236}">
                <a16:creationId xmlns:a16="http://schemas.microsoft.com/office/drawing/2014/main" id="{E93661C8-A03B-4426-9BDB-0684DC249E63}"/>
              </a:ext>
            </a:extLst>
          </p:cNvPr>
          <p:cNvPicPr>
            <a:picLocks noGrp="1" noChangeAspect="1"/>
          </p:cNvPicPr>
          <p:nvPr>
            <p:ph type="pic" sz="quarter" idx="10"/>
          </p:nvPr>
        </p:nvPicPr>
        <p:blipFill rotWithShape="1">
          <a:blip r:embed="rId2" cstate="email">
            <a:extLst>
              <a:ext uri="{28A0092B-C50C-407E-A947-70E740481C1C}">
                <a14:useLocalDpi xmlns:a14="http://schemas.microsoft.com/office/drawing/2010/main"/>
              </a:ext>
            </a:extLst>
          </a:blip>
          <a:srcRect/>
          <a:stretch/>
        </p:blipFill>
        <p:spPr>
          <a:xfrm>
            <a:off x="0" y="-543304"/>
            <a:ext cx="12192000" cy="4010233"/>
          </a:xfrm>
        </p:spPr>
      </p:pic>
      <p:sp>
        <p:nvSpPr>
          <p:cNvPr id="3" name="Tekstin paikkamerkki 2">
            <a:extLst>
              <a:ext uri="{FF2B5EF4-FFF2-40B4-BE49-F238E27FC236}">
                <a16:creationId xmlns:a16="http://schemas.microsoft.com/office/drawing/2014/main" id="{B9C4A3CF-1BBF-45C9-9F89-BB5D8C483046}"/>
              </a:ext>
            </a:extLst>
          </p:cNvPr>
          <p:cNvSpPr>
            <a:spLocks noGrp="1"/>
          </p:cNvSpPr>
          <p:nvPr>
            <p:ph type="body" sz="quarter" idx="11"/>
          </p:nvPr>
        </p:nvSpPr>
        <p:spPr>
          <a:xfrm>
            <a:off x="385544" y="5746702"/>
            <a:ext cx="4927166" cy="764674"/>
          </a:xfrm>
        </p:spPr>
        <p:txBody>
          <a:bodyPr>
            <a:normAutofit fontScale="92500"/>
          </a:bodyPr>
          <a:lstStyle/>
          <a:p>
            <a:r>
              <a:rPr lang="en-US" sz="1200" dirty="0"/>
              <a:t>This document has been produced with the financial assistance of the European Union. The contents of this document are the sole responsibility of The Finnish Refugee Council and can under no circumstances be regarded as reflecting the position of the European Union.</a:t>
            </a:r>
            <a:endParaRPr lang="fi-FI" dirty="0"/>
          </a:p>
        </p:txBody>
      </p:sp>
      <p:pic>
        <p:nvPicPr>
          <p:cNvPr id="8" name="Kuva 7" descr="Kuva, joka sisältää kohteen kukka&#10;&#10;Kuvaus luotu automaattisesti">
            <a:extLst>
              <a:ext uri="{FF2B5EF4-FFF2-40B4-BE49-F238E27FC236}">
                <a16:creationId xmlns:a16="http://schemas.microsoft.com/office/drawing/2014/main" id="{4A04E6ED-BC9F-41E4-9E2E-6ABD76938D6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93959" y="5860271"/>
            <a:ext cx="804294" cy="537537"/>
          </a:xfrm>
          <a:prstGeom prst="rect">
            <a:avLst/>
          </a:prstGeom>
        </p:spPr>
      </p:pic>
      <p:pic>
        <p:nvPicPr>
          <p:cNvPr id="10" name="Kuva 9" descr="Kuva, joka sisältää kohteen teksti, tulostaulu, rakennus, kello&#10;&#10;Kuvaus luotu automaattisesti">
            <a:extLst>
              <a:ext uri="{FF2B5EF4-FFF2-40B4-BE49-F238E27FC236}">
                <a16:creationId xmlns:a16="http://schemas.microsoft.com/office/drawing/2014/main" id="{30DF9F05-A326-46C9-A3F3-B4A740BF6AB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79291" y="5860273"/>
            <a:ext cx="1284638" cy="537537"/>
          </a:xfrm>
          <a:prstGeom prst="rect">
            <a:avLst/>
          </a:prstGeom>
        </p:spPr>
      </p:pic>
      <p:pic>
        <p:nvPicPr>
          <p:cNvPr id="12" name="Kuva 11" descr="Kuva, joka sisältää kohteen kukka&#10;&#10;Kuvaus luotu automaattisesti">
            <a:extLst>
              <a:ext uri="{FF2B5EF4-FFF2-40B4-BE49-F238E27FC236}">
                <a16:creationId xmlns:a16="http://schemas.microsoft.com/office/drawing/2014/main" id="{820D867A-FED3-4034-9F8A-1CF234FEF54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90689" y="5746702"/>
            <a:ext cx="1539611" cy="764674"/>
          </a:xfrm>
          <a:prstGeom prst="rect">
            <a:avLst/>
          </a:prstGeom>
        </p:spPr>
      </p:pic>
      <p:sp>
        <p:nvSpPr>
          <p:cNvPr id="2" name="Tekstiruutu 1">
            <a:extLst>
              <a:ext uri="{FF2B5EF4-FFF2-40B4-BE49-F238E27FC236}">
                <a16:creationId xmlns:a16="http://schemas.microsoft.com/office/drawing/2014/main" id="{AF8D0775-448C-4114-B288-9663A0A32FF6}"/>
              </a:ext>
            </a:extLst>
          </p:cNvPr>
          <p:cNvSpPr txBox="1"/>
          <p:nvPr/>
        </p:nvSpPr>
        <p:spPr>
          <a:xfrm>
            <a:off x="2847078" y="4166951"/>
            <a:ext cx="6113417"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6000" dirty="0">
                <a:solidFill>
                  <a:prstClr val="black"/>
                </a:solidFill>
                <a:latin typeface="Arial Black"/>
              </a:rPr>
              <a:t>THANK YOU</a:t>
            </a:r>
            <a:r>
              <a:rPr kumimoji="0" lang="fi-FI" sz="6000" b="0" i="0" u="none" strike="noStrike" kern="1200" cap="none" spc="0" normalizeH="0" baseline="0" noProof="0" dirty="0">
                <a:ln>
                  <a:noFill/>
                </a:ln>
                <a:solidFill>
                  <a:prstClr val="black"/>
                </a:solidFill>
                <a:effectLst/>
                <a:uLnTx/>
                <a:uFillTx/>
                <a:latin typeface="Arial Black"/>
                <a:ea typeface="+mn-ea"/>
                <a:cs typeface="+mn-cs"/>
              </a:rPr>
              <a:t>!</a:t>
            </a:r>
          </a:p>
        </p:txBody>
      </p:sp>
    </p:spTree>
    <p:extLst>
      <p:ext uri="{BB962C8B-B14F-4D97-AF65-F5344CB8AC3E}">
        <p14:creationId xmlns:p14="http://schemas.microsoft.com/office/powerpoint/2010/main" val="685066118"/>
      </p:ext>
    </p:extLst>
  </p:cSld>
  <p:clrMapOvr>
    <a:masterClrMapping/>
  </p:clrMapOvr>
</p:sld>
</file>

<file path=ppt/theme/theme1.xml><?xml version="1.0" encoding="utf-8"?>
<a:theme xmlns:a="http://schemas.openxmlformats.org/drawingml/2006/main" name="SPA UUSI ">
  <a:themeElements>
    <a:clrScheme name="Suomen Pakolaisapu">
      <a:dk1>
        <a:sysClr val="windowText" lastClr="000000"/>
      </a:dk1>
      <a:lt1>
        <a:sysClr val="window" lastClr="FFFFFF"/>
      </a:lt1>
      <a:dk2>
        <a:srgbClr val="000000"/>
      </a:dk2>
      <a:lt2>
        <a:srgbClr val="FFFFFF"/>
      </a:lt2>
      <a:accent1>
        <a:srgbClr val="198C7D"/>
      </a:accent1>
      <a:accent2>
        <a:srgbClr val="870F50"/>
      </a:accent2>
      <a:accent3>
        <a:srgbClr val="EBEBEB"/>
      </a:accent3>
      <a:accent4>
        <a:srgbClr val="19A396"/>
      </a:accent4>
      <a:accent5>
        <a:srgbClr val="954F72"/>
      </a:accent5>
      <a:accent6>
        <a:srgbClr val="666666"/>
      </a:accent6>
      <a:hlink>
        <a:srgbClr val="198C7D"/>
      </a:hlink>
      <a:folHlink>
        <a:srgbClr val="954F72"/>
      </a:folHlink>
    </a:clrScheme>
    <a:fontScheme name="Mukautettu 4">
      <a:majorFont>
        <a:latin typeface="Arial Black"/>
        <a:ea typeface=""/>
        <a:cs typeface=""/>
      </a:majorFont>
      <a:minorFont>
        <a:latin typeface="Mul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rtlCol="0" anchor="ctr"/>
      <a:lstStyle>
        <a:defPPr algn="ctr">
          <a:defRPr sz="4800" b="1"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PA PPT 2019" id="{7436DB7F-A41E-401A-AEB1-0000AFDF4B0E}" vid="{72BF7C79-D1AE-48F0-A40F-5F518C0AE6C8}"/>
    </a:ext>
  </a:extLst>
</a:theme>
</file>

<file path=ppt/theme/theme2.xml><?xml version="1.0" encoding="utf-8"?>
<a:theme xmlns:a="http://schemas.openxmlformats.org/drawingml/2006/main" name="1_SPA UUSI ">
  <a:themeElements>
    <a:clrScheme name="Suomen Pakolaisapu">
      <a:dk1>
        <a:sysClr val="windowText" lastClr="000000"/>
      </a:dk1>
      <a:lt1>
        <a:sysClr val="window" lastClr="FFFFFF"/>
      </a:lt1>
      <a:dk2>
        <a:srgbClr val="000000"/>
      </a:dk2>
      <a:lt2>
        <a:srgbClr val="FFFFFF"/>
      </a:lt2>
      <a:accent1>
        <a:srgbClr val="198C7D"/>
      </a:accent1>
      <a:accent2>
        <a:srgbClr val="870F50"/>
      </a:accent2>
      <a:accent3>
        <a:srgbClr val="EBEBEB"/>
      </a:accent3>
      <a:accent4>
        <a:srgbClr val="19A396"/>
      </a:accent4>
      <a:accent5>
        <a:srgbClr val="954F72"/>
      </a:accent5>
      <a:accent6>
        <a:srgbClr val="666666"/>
      </a:accent6>
      <a:hlink>
        <a:srgbClr val="198C7D"/>
      </a:hlink>
      <a:folHlink>
        <a:srgbClr val="954F72"/>
      </a:folHlink>
    </a:clrScheme>
    <a:fontScheme name="Mukautettu 4">
      <a:majorFont>
        <a:latin typeface="Arial Black"/>
        <a:ea typeface=""/>
        <a:cs typeface=""/>
      </a:majorFont>
      <a:minorFont>
        <a:latin typeface="Mul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rtlCol="0" anchor="ctr"/>
      <a:lstStyle>
        <a:defPPr algn="ctr">
          <a:defRPr sz="4800" b="1"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PA PPT 2019" id="{7436DB7F-A41E-401A-AEB1-0000AFDF4B0E}" vid="{72BF7C79-D1AE-48F0-A40F-5F518C0AE6C8}"/>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5D61DFF70353BB4DB3A0637AE739B993" ma:contentTypeVersion="15" ma:contentTypeDescription="Luo uusi asiakirja." ma:contentTypeScope="" ma:versionID="898f51016468ef53205478f57f62ffd7">
  <xsd:schema xmlns:xsd="http://www.w3.org/2001/XMLSchema" xmlns:xs="http://www.w3.org/2001/XMLSchema" xmlns:p="http://schemas.microsoft.com/office/2006/metadata/properties" xmlns:ns2="160b46a8-32f5-457f-a3a5-81b3f1a4bd2f" xmlns:ns3="c7ee966b-cb93-4f34-bd61-b946e50c29df" xmlns:ns4="36308bb9-cdbd-47de-9fed-25ed269fcb1e" targetNamespace="http://schemas.microsoft.com/office/2006/metadata/properties" ma:root="true" ma:fieldsID="9bf41bd0096b7cf99ee01640b11de2a8" ns2:_="" ns3:_="" ns4:_="">
    <xsd:import namespace="160b46a8-32f5-457f-a3a5-81b3f1a4bd2f"/>
    <xsd:import namespace="c7ee966b-cb93-4f34-bd61-b946e50c29df"/>
    <xsd:import namespace="36308bb9-cdbd-47de-9fed-25ed269fcb1e"/>
    <xsd:element name="properties">
      <xsd:complexType>
        <xsd:sequence>
          <xsd:element name="documentManagement">
            <xsd:complexType>
              <xsd:all>
                <xsd:element ref="ns2:SharedWithUsers" minOccurs="0"/>
                <xsd:element ref="ns2:SharedWithDetails" minOccurs="0"/>
                <xsd:element ref="ns2:SharingHintHash" minOccurs="0"/>
                <xsd:element ref="ns3:LastSharedByUser" minOccurs="0"/>
                <xsd:element ref="ns3:LastSharedByTime"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0b46a8-32f5-457f-a3a5-81b3f1a4bd2f" elementFormDefault="qualified">
    <xsd:import namespace="http://schemas.microsoft.com/office/2006/documentManagement/types"/>
    <xsd:import namespace="http://schemas.microsoft.com/office/infopath/2007/PartnerControls"/>
    <xsd:element name="SharedWithUsers" ma:index="8"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Jakamisen tiedot" ma:internalName="SharedWithDetails" ma:readOnly="true">
      <xsd:simpleType>
        <xsd:restriction base="dms:Note">
          <xsd:maxLength value="255"/>
        </xsd:restriction>
      </xsd:simpleType>
    </xsd:element>
    <xsd:element name="SharingHintHash" ma:index="10" nillable="true" ma:displayName="Jakamisvihjeen hajautus"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7ee966b-cb93-4f34-bd61-b946e50c29df" elementFormDefault="qualified">
    <xsd:import namespace="http://schemas.microsoft.com/office/2006/documentManagement/types"/>
    <xsd:import namespace="http://schemas.microsoft.com/office/infopath/2007/PartnerControls"/>
    <xsd:element name="LastSharedByUser" ma:index="11" nillable="true" ma:displayName="Käyttäjä jakanut viimeksi" ma:description="" ma:internalName="LastSharedByUser" ma:readOnly="true">
      <xsd:simpleType>
        <xsd:restriction base="dms:Note">
          <xsd:maxLength value="255"/>
        </xsd:restriction>
      </xsd:simpleType>
    </xsd:element>
    <xsd:element name="LastSharedByTime" ma:index="12" nillable="true" ma:displayName="Jaettu viimeksi ajankohtana"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36308bb9-cdbd-47de-9fed-25ed269fcb1e"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Location" ma:index="18" nillable="true" ma:displayName="MediaServic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0783F7F-CD83-41D6-92DA-5FB73341C0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60b46a8-32f5-457f-a3a5-81b3f1a4bd2f"/>
    <ds:schemaRef ds:uri="c7ee966b-cb93-4f34-bd61-b946e50c29df"/>
    <ds:schemaRef ds:uri="36308bb9-cdbd-47de-9fed-25ed269fcb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F9B9B32-7F58-4056-B471-9DE61207E2C2}">
  <ds:schemaRefs>
    <ds:schemaRef ds:uri="http://purl.org/dc/terms/"/>
    <ds:schemaRef ds:uri="http://schemas.openxmlformats.org/package/2006/metadata/core-properties"/>
    <ds:schemaRef ds:uri="http://schemas.microsoft.com/office/2006/documentManagement/types"/>
    <ds:schemaRef ds:uri="c7ee966b-cb93-4f34-bd61-b946e50c29df"/>
    <ds:schemaRef ds:uri="160b46a8-32f5-457f-a3a5-81b3f1a4bd2f"/>
    <ds:schemaRef ds:uri="http://purl.org/dc/elements/1.1/"/>
    <ds:schemaRef ds:uri="http://schemas.microsoft.com/office/2006/metadata/properties"/>
    <ds:schemaRef ds:uri="36308bb9-cdbd-47de-9fed-25ed269fcb1e"/>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4BBED953-5009-40BC-968E-324F88F38DE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SPA UUSI </Template>
  <TotalTime>4014</TotalTime>
  <Words>2176</Words>
  <Application>Microsoft Office PowerPoint</Application>
  <PresentationFormat>Laajakuva</PresentationFormat>
  <Paragraphs>218</Paragraphs>
  <Slides>37</Slides>
  <Notes>2</Notes>
  <HiddenSlides>0</HiddenSlides>
  <MMClips>0</MMClips>
  <ScaleCrop>false</ScaleCrop>
  <HeadingPairs>
    <vt:vector size="6" baseType="variant">
      <vt:variant>
        <vt:lpstr>Käytetyt fontit</vt:lpstr>
      </vt:variant>
      <vt:variant>
        <vt:i4>4</vt:i4>
      </vt:variant>
      <vt:variant>
        <vt:lpstr>Teema</vt:lpstr>
      </vt:variant>
      <vt:variant>
        <vt:i4>2</vt:i4>
      </vt:variant>
      <vt:variant>
        <vt:lpstr>Dian otsikot</vt:lpstr>
      </vt:variant>
      <vt:variant>
        <vt:i4>37</vt:i4>
      </vt:variant>
    </vt:vector>
  </HeadingPairs>
  <TitlesOfParts>
    <vt:vector size="43" baseType="lpstr">
      <vt:lpstr>Arial</vt:lpstr>
      <vt:lpstr>Arial Black</vt:lpstr>
      <vt:lpstr>Calibri</vt:lpstr>
      <vt:lpstr>Muli</vt:lpstr>
      <vt:lpstr>SPA UUSI </vt:lpstr>
      <vt:lpstr>1_SPA UUSI </vt:lpstr>
      <vt:lpstr>PowerPoint-esitys</vt:lpstr>
      <vt:lpstr>PowerPoint-esitys</vt:lpstr>
      <vt:lpstr>PowerPoint-esitys</vt:lpstr>
      <vt:lpstr>PowerPoint-esitys</vt:lpstr>
      <vt:lpstr>PowerPoint-esitys</vt:lpstr>
      <vt:lpstr>PowerPoint-esitys</vt:lpstr>
      <vt:lpstr>PowerPoint-esitys</vt:lpstr>
      <vt:lpstr>PowerPoint-esitys</vt:lpstr>
      <vt:lpstr>ASSIGNMENT: WHY-WHY-WHY</vt:lpstr>
      <vt:lpstr>HOW MANY DISPLACED PEOPLE WERE THERE IN 2023?</vt:lpstr>
      <vt:lpstr>THE DISPLACED PEOPLE OF THE WORLD</vt:lpstr>
      <vt:lpstr>PowerPoint-esitys</vt:lpstr>
      <vt:lpstr>ASSIGNMENT: CLIMATE PICTURES</vt:lpstr>
      <vt:lpstr>PowerPoint-esitys</vt:lpstr>
      <vt:lpstr>PowerPoint-esitys</vt:lpstr>
      <vt:lpstr>PowerPoint-esitys</vt:lpstr>
      <vt:lpstr>PowerPoint-esitys</vt:lpstr>
      <vt:lpstr>PowerPoint-esitys</vt:lpstr>
      <vt:lpstr>PowerPoint-esitys</vt:lpstr>
      <vt:lpstr>ASSIGNMENT: RIGHTS UNDER THREAT</vt:lpstr>
      <vt:lpstr>ASSIGNMENT: RIGHTS UNDER THREAT</vt:lpstr>
      <vt:lpstr>PowerPoint-esitys</vt:lpstr>
      <vt:lpstr>PowerPoint-esitys</vt:lpstr>
      <vt:lpstr>PowerPoint-esitys</vt:lpstr>
      <vt:lpstr>PowerPoint-esitys</vt:lpstr>
      <vt:lpstr>PowerPoint-esitys</vt:lpstr>
      <vt:lpstr>PowerPoint-esitys</vt:lpstr>
      <vt:lpstr>PowerPoint-esitys</vt:lpstr>
      <vt:lpstr>ASSIGNMENT: ADAPTATION STRATEGIES </vt:lpstr>
      <vt:lpstr>PowerPoint-esitys</vt:lpstr>
      <vt:lpstr>PowerPoint-esitys</vt:lpstr>
      <vt:lpstr>PowerPoint-esitys</vt:lpstr>
      <vt:lpstr>PowerPoint-esitys</vt:lpstr>
      <vt:lpstr>PowerPoint-esitys</vt:lpstr>
      <vt:lpstr>PowerPoint-esitys</vt:lpstr>
      <vt:lpstr>ASSIGNMENT: CLIMATE COMPASS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Teresa Vilen</dc:creator>
  <cp:lastModifiedBy>Suvi Niemelä</cp:lastModifiedBy>
  <cp:revision>217</cp:revision>
  <dcterms:created xsi:type="dcterms:W3CDTF">2020-01-16T08:57:46Z</dcterms:created>
  <dcterms:modified xsi:type="dcterms:W3CDTF">2024-07-03T12:21:57Z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0x0101005D61DFF70353BB4DB3A0637AE739B993</vt:lpwstr>
  </property>
</Properties>
</file>